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Roboto"/>
      <p:regular r:id="rId34"/>
      <p:bold r:id="rId35"/>
      <p:italic r:id="rId36"/>
      <p:boldItalic r:id="rId37"/>
    </p:embeddedFont>
    <p:embeddedFont>
      <p:font typeface="Old Standard TT"/>
      <p:regular r:id="rId38"/>
      <p:bold r:id="rId39"/>
      <p: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C907250-5F2E-409A-9BF7-42FB05059E5D}">
  <a:tblStyle styleId="{EC907250-5F2E-409A-9BF7-42FB05059E5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ldStandardTT-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bold.fntdata"/><Relationship Id="rId12" Type="http://schemas.openxmlformats.org/officeDocument/2006/relationships/slide" Target="slides/slide6.xml"/><Relationship Id="rId34" Type="http://schemas.openxmlformats.org/officeDocument/2006/relationships/font" Target="fonts/Roboto-regular.fntdata"/><Relationship Id="rId15" Type="http://schemas.openxmlformats.org/officeDocument/2006/relationships/slide" Target="slides/slide9.xml"/><Relationship Id="rId37" Type="http://schemas.openxmlformats.org/officeDocument/2006/relationships/font" Target="fonts/Roboto-boldItalic.fntdata"/><Relationship Id="rId14" Type="http://schemas.openxmlformats.org/officeDocument/2006/relationships/slide" Target="slides/slide8.xml"/><Relationship Id="rId36" Type="http://schemas.openxmlformats.org/officeDocument/2006/relationships/font" Target="fonts/Roboto-italic.fntdata"/><Relationship Id="rId17" Type="http://schemas.openxmlformats.org/officeDocument/2006/relationships/slide" Target="slides/slide11.xml"/><Relationship Id="rId39" Type="http://schemas.openxmlformats.org/officeDocument/2006/relationships/font" Target="fonts/OldStandardTT-bold.fntdata"/><Relationship Id="rId16" Type="http://schemas.openxmlformats.org/officeDocument/2006/relationships/slide" Target="slides/slide10.xml"/><Relationship Id="rId38" Type="http://schemas.openxmlformats.org/officeDocument/2006/relationships/font" Target="fonts/OldStandardTT-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5ab0915a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5ab0915a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6f90357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6f9035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c6f90357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c6f903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5a954643c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5a954643c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b12944b3b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b12944b3b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5ab0915a91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5ab0915a9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455fb6480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455fb6480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455fb6480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455fb6480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455fb6480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455fb6480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9080ce82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9080ce82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5a954643c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5a954643c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b12944b3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b12944b3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66108454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66108454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c88e185d7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c88e185d7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c8a969c15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c8a969c15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c88e185d7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c88e185d7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12944b3b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b12944b3b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5ab0915a91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5ab0915a9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5a954643ce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5a954643ce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5a954643c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5a954643c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5a954643c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5a954643c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ccac0af5e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ccac0af5e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5ab0915a91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5ab0915a9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5ab0915a91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5ab0915a9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c6f90357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6f9035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hyperlink" Target="https://www.kaggle.com/competitions/google-research-identify-contrails-reduce-global-warming/overview" TargetMode="External"/><Relationship Id="rId4" Type="http://schemas.openxmlformats.org/officeDocument/2006/relationships/hyperlink" Target="https://www.goes-r.gov/mission/ABI-bands-quick-info.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73050"/>
            <a:ext cx="8118600" cy="104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Contrails Detection System </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Denslin, Myron, &amp; Sachi</a:t>
            </a:r>
            <a:endParaRPr/>
          </a:p>
        </p:txBody>
      </p:sp>
      <p:pic>
        <p:nvPicPr>
          <p:cNvPr id="61" name="Google Shape;61;p13"/>
          <p:cNvPicPr preferRelativeResize="0"/>
          <p:nvPr/>
        </p:nvPicPr>
        <p:blipFill>
          <a:blip r:embed="rId3">
            <a:alphaModFix/>
          </a:blip>
          <a:stretch>
            <a:fillRect/>
          </a:stretch>
        </p:blipFill>
        <p:spPr>
          <a:xfrm>
            <a:off x="0" y="9"/>
            <a:ext cx="9144000" cy="193013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2"/>
          <p:cNvPicPr preferRelativeResize="0"/>
          <p:nvPr/>
        </p:nvPicPr>
        <p:blipFill rotWithShape="1">
          <a:blip r:embed="rId3">
            <a:alphaModFix/>
          </a:blip>
          <a:srcRect b="0" l="0" r="0" t="7295"/>
          <a:stretch/>
        </p:blipFill>
        <p:spPr>
          <a:xfrm>
            <a:off x="0" y="1302425"/>
            <a:ext cx="9143999" cy="34729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7" name="Shape 117"/>
        <p:cNvGrpSpPr/>
        <p:nvPr/>
      </p:nvGrpSpPr>
      <p:grpSpPr>
        <a:xfrm>
          <a:off x="0" y="0"/>
          <a:ext cx="0" cy="0"/>
          <a:chOff x="0" y="0"/>
          <a:chExt cx="0" cy="0"/>
        </a:xfrm>
      </p:grpSpPr>
      <p:sp>
        <p:nvSpPr>
          <p:cNvPr id="118" name="Google Shape;118;p23"/>
          <p:cNvSpPr txBox="1"/>
          <p:nvPr>
            <p:ph type="title"/>
          </p:nvPr>
        </p:nvSpPr>
        <p:spPr>
          <a:xfrm>
            <a:off x="512700" y="727575"/>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119" name="Google Shape;119;p23"/>
          <p:cNvSpPr txBox="1"/>
          <p:nvPr/>
        </p:nvSpPr>
        <p:spPr>
          <a:xfrm>
            <a:off x="661350" y="2403100"/>
            <a:ext cx="78213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chemeClr val="lt1"/>
              </a:solidFill>
              <a:latin typeface="Old Standard TT"/>
              <a:ea typeface="Old Standard TT"/>
              <a:cs typeface="Old Standard TT"/>
              <a:sym typeface="Old Standard T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265500" y="83700"/>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Contains  </a:t>
            </a:r>
            <a:endParaRPr/>
          </a:p>
        </p:txBody>
      </p:sp>
      <p:pic>
        <p:nvPicPr>
          <p:cNvPr id="125" name="Google Shape;125;p24"/>
          <p:cNvPicPr preferRelativeResize="0"/>
          <p:nvPr/>
        </p:nvPicPr>
        <p:blipFill>
          <a:blip r:embed="rId3">
            <a:alphaModFix/>
          </a:blip>
          <a:stretch>
            <a:fillRect/>
          </a:stretch>
        </p:blipFill>
        <p:spPr>
          <a:xfrm>
            <a:off x="538900" y="1400175"/>
            <a:ext cx="8415299" cy="2940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nvSpPr>
        <p:spPr>
          <a:xfrm>
            <a:off x="267900" y="290400"/>
            <a:ext cx="86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latin typeface="Old Standard TT"/>
                <a:ea typeface="Old Standard TT"/>
                <a:cs typeface="Old Standard TT"/>
                <a:sym typeface="Old Standard TT"/>
              </a:rPr>
              <a:t>Sample Input and Output</a:t>
            </a:r>
            <a:endParaRPr b="1" sz="2100">
              <a:latin typeface="Old Standard TT"/>
              <a:ea typeface="Old Standard TT"/>
              <a:cs typeface="Old Standard TT"/>
              <a:sym typeface="Old Standard TT"/>
            </a:endParaRPr>
          </a:p>
        </p:txBody>
      </p:sp>
      <p:pic>
        <p:nvPicPr>
          <p:cNvPr id="131" name="Google Shape;131;p25"/>
          <p:cNvPicPr preferRelativeResize="0"/>
          <p:nvPr/>
        </p:nvPicPr>
        <p:blipFill rotWithShape="1">
          <a:blip r:embed="rId3">
            <a:alphaModFix/>
          </a:blip>
          <a:srcRect b="5859" l="8854" r="2066" t="6290"/>
          <a:stretch/>
        </p:blipFill>
        <p:spPr>
          <a:xfrm>
            <a:off x="1259750" y="1798375"/>
            <a:ext cx="2594948" cy="2246024"/>
          </a:xfrm>
          <a:prstGeom prst="rect">
            <a:avLst/>
          </a:prstGeom>
          <a:noFill/>
          <a:ln>
            <a:noFill/>
          </a:ln>
        </p:spPr>
      </p:pic>
      <p:pic>
        <p:nvPicPr>
          <p:cNvPr id="132" name="Google Shape;132;p25"/>
          <p:cNvPicPr preferRelativeResize="0"/>
          <p:nvPr/>
        </p:nvPicPr>
        <p:blipFill rotWithShape="1">
          <a:blip r:embed="rId4">
            <a:alphaModFix/>
          </a:blip>
          <a:srcRect b="7862" l="10183" r="2776" t="3390"/>
          <a:stretch/>
        </p:blipFill>
        <p:spPr>
          <a:xfrm>
            <a:off x="5319400" y="1798375"/>
            <a:ext cx="2650550" cy="2606875"/>
          </a:xfrm>
          <a:prstGeom prst="rect">
            <a:avLst/>
          </a:prstGeom>
          <a:noFill/>
          <a:ln>
            <a:noFill/>
          </a:ln>
        </p:spPr>
      </p:pic>
      <p:pic>
        <p:nvPicPr>
          <p:cNvPr id="133" name="Google Shape;133;p25"/>
          <p:cNvPicPr preferRelativeResize="0"/>
          <p:nvPr/>
        </p:nvPicPr>
        <p:blipFill rotWithShape="1">
          <a:blip r:embed="rId3">
            <a:alphaModFix/>
          </a:blip>
          <a:srcRect b="5859" l="8854" r="2066" t="6290"/>
          <a:stretch/>
        </p:blipFill>
        <p:spPr>
          <a:xfrm>
            <a:off x="1375195" y="1899506"/>
            <a:ext cx="2594948" cy="2246024"/>
          </a:xfrm>
          <a:prstGeom prst="rect">
            <a:avLst/>
          </a:prstGeom>
          <a:noFill/>
          <a:ln>
            <a:noFill/>
          </a:ln>
        </p:spPr>
      </p:pic>
      <p:pic>
        <p:nvPicPr>
          <p:cNvPr id="134" name="Google Shape;134;p25"/>
          <p:cNvPicPr preferRelativeResize="0"/>
          <p:nvPr/>
        </p:nvPicPr>
        <p:blipFill rotWithShape="1">
          <a:blip r:embed="rId3">
            <a:alphaModFix/>
          </a:blip>
          <a:srcRect b="5859" l="8854" r="2066" t="6290"/>
          <a:stretch/>
        </p:blipFill>
        <p:spPr>
          <a:xfrm>
            <a:off x="1490641" y="2000636"/>
            <a:ext cx="2594948" cy="2246023"/>
          </a:xfrm>
          <a:prstGeom prst="rect">
            <a:avLst/>
          </a:prstGeom>
          <a:noFill/>
          <a:ln>
            <a:noFill/>
          </a:ln>
        </p:spPr>
      </p:pic>
      <p:pic>
        <p:nvPicPr>
          <p:cNvPr id="135" name="Google Shape;135;p25"/>
          <p:cNvPicPr preferRelativeResize="0"/>
          <p:nvPr/>
        </p:nvPicPr>
        <p:blipFill rotWithShape="1">
          <a:blip r:embed="rId3">
            <a:alphaModFix/>
          </a:blip>
          <a:srcRect b="5859" l="8854" r="2066" t="6290"/>
          <a:stretch/>
        </p:blipFill>
        <p:spPr>
          <a:xfrm>
            <a:off x="1606086" y="2101767"/>
            <a:ext cx="2594948" cy="2246024"/>
          </a:xfrm>
          <a:prstGeom prst="rect">
            <a:avLst/>
          </a:prstGeom>
          <a:noFill/>
          <a:ln>
            <a:noFill/>
          </a:ln>
        </p:spPr>
      </p:pic>
      <p:pic>
        <p:nvPicPr>
          <p:cNvPr id="136" name="Google Shape;136;p25"/>
          <p:cNvPicPr preferRelativeResize="0"/>
          <p:nvPr/>
        </p:nvPicPr>
        <p:blipFill rotWithShape="1">
          <a:blip r:embed="rId3">
            <a:alphaModFix/>
          </a:blip>
          <a:srcRect b="5859" l="8854" r="2066" t="6290"/>
          <a:stretch/>
        </p:blipFill>
        <p:spPr>
          <a:xfrm>
            <a:off x="1721532" y="2202897"/>
            <a:ext cx="2594948" cy="2246023"/>
          </a:xfrm>
          <a:prstGeom prst="rect">
            <a:avLst/>
          </a:prstGeom>
          <a:noFill/>
          <a:ln>
            <a:noFill/>
          </a:ln>
        </p:spPr>
      </p:pic>
      <p:pic>
        <p:nvPicPr>
          <p:cNvPr id="137" name="Google Shape;137;p25"/>
          <p:cNvPicPr preferRelativeResize="0"/>
          <p:nvPr/>
        </p:nvPicPr>
        <p:blipFill rotWithShape="1">
          <a:blip r:embed="rId3">
            <a:alphaModFix/>
          </a:blip>
          <a:srcRect b="5859" l="8854" r="2066" t="6290"/>
          <a:stretch/>
        </p:blipFill>
        <p:spPr>
          <a:xfrm>
            <a:off x="1836977" y="2304028"/>
            <a:ext cx="2594948" cy="2246024"/>
          </a:xfrm>
          <a:prstGeom prst="rect">
            <a:avLst/>
          </a:prstGeom>
          <a:noFill/>
          <a:ln>
            <a:noFill/>
          </a:ln>
        </p:spPr>
      </p:pic>
      <p:sp>
        <p:nvSpPr>
          <p:cNvPr id="138" name="Google Shape;138;p25"/>
          <p:cNvSpPr txBox="1"/>
          <p:nvPr/>
        </p:nvSpPr>
        <p:spPr>
          <a:xfrm>
            <a:off x="2209070" y="4651188"/>
            <a:ext cx="1497000" cy="3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ld Standard TT"/>
                <a:ea typeface="Old Standard TT"/>
                <a:cs typeface="Old Standard TT"/>
                <a:sym typeface="Old Standard TT"/>
              </a:rPr>
              <a:t>Input </a:t>
            </a:r>
            <a:endParaRPr>
              <a:latin typeface="Old Standard TT"/>
              <a:ea typeface="Old Standard TT"/>
              <a:cs typeface="Old Standard TT"/>
              <a:sym typeface="Old Standard TT"/>
            </a:endParaRPr>
          </a:p>
        </p:txBody>
      </p:sp>
      <p:sp>
        <p:nvSpPr>
          <p:cNvPr id="139" name="Google Shape;139;p25"/>
          <p:cNvSpPr txBox="1"/>
          <p:nvPr/>
        </p:nvSpPr>
        <p:spPr>
          <a:xfrm>
            <a:off x="5664288" y="4550050"/>
            <a:ext cx="1677000" cy="41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ld Standard TT"/>
                <a:ea typeface="Old Standard TT"/>
                <a:cs typeface="Old Standard TT"/>
                <a:sym typeface="Old Standard TT"/>
              </a:rPr>
              <a:t>Output</a:t>
            </a:r>
            <a:endParaRPr>
              <a:latin typeface="Old Standard TT"/>
              <a:ea typeface="Old Standard TT"/>
              <a:cs typeface="Old Standard TT"/>
              <a:sym typeface="Old Standard TT"/>
            </a:endParaRPr>
          </a:p>
        </p:txBody>
      </p:sp>
      <p:pic>
        <p:nvPicPr>
          <p:cNvPr id="140" name="Google Shape;140;p25"/>
          <p:cNvPicPr preferRelativeResize="0"/>
          <p:nvPr/>
        </p:nvPicPr>
        <p:blipFill>
          <a:blip r:embed="rId5">
            <a:alphaModFix/>
          </a:blip>
          <a:stretch>
            <a:fillRect/>
          </a:stretch>
        </p:blipFill>
        <p:spPr>
          <a:xfrm>
            <a:off x="4039875" y="353363"/>
            <a:ext cx="3429000" cy="371475"/>
          </a:xfrm>
          <a:prstGeom prst="rect">
            <a:avLst/>
          </a:prstGeom>
          <a:noFill/>
          <a:ln>
            <a:noFill/>
          </a:ln>
        </p:spPr>
      </p:pic>
      <p:sp>
        <p:nvSpPr>
          <p:cNvPr id="141" name="Google Shape;141;p25"/>
          <p:cNvSpPr txBox="1"/>
          <p:nvPr/>
        </p:nvSpPr>
        <p:spPr>
          <a:xfrm>
            <a:off x="517325" y="900675"/>
            <a:ext cx="77697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Old Standard TT"/>
                <a:ea typeface="Old Standard TT"/>
                <a:cs typeface="Old Standard TT"/>
                <a:sym typeface="Old Standard TT"/>
              </a:rPr>
              <a:t> fk1 and fk2 are coefficients of the Planck function derived from physical constants (i.e., the speed of light, the Boltzmann constant, and the Planck constant) and the bandpass central wavenumber, and bc1 and bc2 are the spectral response function offset and scale correction terms. These four coefficients are included in the product metadata as variables: “planck_fk1”, “planck_fk2”, “planck_bc1”, and “planck_bc2”.  </a:t>
            </a:r>
            <a:endParaRPr sz="1200">
              <a:solidFill>
                <a:schemeClr val="dk1"/>
              </a:solidFill>
              <a:latin typeface="Old Standard TT"/>
              <a:ea typeface="Old Standard TT"/>
              <a:cs typeface="Old Standard TT"/>
              <a:sym typeface="Old Standard T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Convert Images to Ash Format</a:t>
            </a:r>
            <a:endParaRPr/>
          </a:p>
          <a:p>
            <a:pPr indent="0" lvl="0" marL="0" rtl="0" algn="l">
              <a:spcBef>
                <a:spcPts val="0"/>
              </a:spcBef>
              <a:spcAft>
                <a:spcPts val="0"/>
              </a:spcAft>
              <a:buNone/>
            </a:pPr>
            <a:r>
              <a:t/>
            </a:r>
            <a:endParaRPr/>
          </a:p>
        </p:txBody>
      </p:sp>
      <p:pic>
        <p:nvPicPr>
          <p:cNvPr id="147" name="Google Shape;147;p26"/>
          <p:cNvPicPr preferRelativeResize="0"/>
          <p:nvPr/>
        </p:nvPicPr>
        <p:blipFill>
          <a:blip r:embed="rId3">
            <a:alphaModFix/>
          </a:blip>
          <a:stretch>
            <a:fillRect/>
          </a:stretch>
        </p:blipFill>
        <p:spPr>
          <a:xfrm>
            <a:off x="311700" y="2421275"/>
            <a:ext cx="4843701" cy="2428875"/>
          </a:xfrm>
          <a:prstGeom prst="rect">
            <a:avLst/>
          </a:prstGeom>
          <a:noFill/>
          <a:ln>
            <a:noFill/>
          </a:ln>
        </p:spPr>
      </p:pic>
      <p:pic>
        <p:nvPicPr>
          <p:cNvPr id="148" name="Google Shape;148;p26"/>
          <p:cNvPicPr preferRelativeResize="0"/>
          <p:nvPr/>
        </p:nvPicPr>
        <p:blipFill>
          <a:blip r:embed="rId4">
            <a:alphaModFix/>
          </a:blip>
          <a:stretch>
            <a:fillRect/>
          </a:stretch>
        </p:blipFill>
        <p:spPr>
          <a:xfrm>
            <a:off x="182125" y="1047463"/>
            <a:ext cx="5795825" cy="1373825"/>
          </a:xfrm>
          <a:prstGeom prst="rect">
            <a:avLst/>
          </a:prstGeom>
          <a:noFill/>
          <a:ln>
            <a:noFill/>
          </a:ln>
        </p:spPr>
      </p:pic>
      <p:pic>
        <p:nvPicPr>
          <p:cNvPr id="149" name="Google Shape;149;p26"/>
          <p:cNvPicPr preferRelativeResize="0"/>
          <p:nvPr/>
        </p:nvPicPr>
        <p:blipFill rotWithShape="1">
          <a:blip r:embed="rId5">
            <a:alphaModFix/>
          </a:blip>
          <a:srcRect b="0" l="0" r="14900" t="0"/>
          <a:stretch/>
        </p:blipFill>
        <p:spPr>
          <a:xfrm>
            <a:off x="5122075" y="3092025"/>
            <a:ext cx="4021926" cy="1565151"/>
          </a:xfrm>
          <a:prstGeom prst="rect">
            <a:avLst/>
          </a:prstGeom>
          <a:noFill/>
          <a:ln>
            <a:noFill/>
          </a:ln>
        </p:spPr>
      </p:pic>
      <p:pic>
        <p:nvPicPr>
          <p:cNvPr id="150" name="Google Shape;150;p26"/>
          <p:cNvPicPr preferRelativeResize="0"/>
          <p:nvPr/>
        </p:nvPicPr>
        <p:blipFill>
          <a:blip r:embed="rId6">
            <a:alphaModFix/>
          </a:blip>
          <a:stretch>
            <a:fillRect/>
          </a:stretch>
        </p:blipFill>
        <p:spPr>
          <a:xfrm>
            <a:off x="6962000" y="1643770"/>
            <a:ext cx="1652275" cy="1259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4" name="Shape 154"/>
        <p:cNvGrpSpPr/>
        <p:nvPr/>
      </p:nvGrpSpPr>
      <p:grpSpPr>
        <a:xfrm>
          <a:off x="0" y="0"/>
          <a:ext cx="0" cy="0"/>
          <a:chOff x="0" y="0"/>
          <a:chExt cx="0" cy="0"/>
        </a:xfrm>
      </p:grpSpPr>
      <p:sp>
        <p:nvSpPr>
          <p:cNvPr id="155" name="Google Shape;155;p27"/>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Deep Neural Network</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8"/>
          <p:cNvPicPr preferRelativeResize="0"/>
          <p:nvPr/>
        </p:nvPicPr>
        <p:blipFill>
          <a:blip r:embed="rId3">
            <a:alphaModFix/>
          </a:blip>
          <a:stretch>
            <a:fillRect/>
          </a:stretch>
        </p:blipFill>
        <p:spPr>
          <a:xfrm>
            <a:off x="152400" y="1449000"/>
            <a:ext cx="8839200" cy="3694509"/>
          </a:xfrm>
          <a:prstGeom prst="rect">
            <a:avLst/>
          </a:prstGeom>
          <a:noFill/>
          <a:ln>
            <a:noFill/>
          </a:ln>
        </p:spPr>
      </p:pic>
      <p:sp>
        <p:nvSpPr>
          <p:cNvPr id="161" name="Google Shape;161;p28"/>
          <p:cNvSpPr txBox="1"/>
          <p:nvPr/>
        </p:nvSpPr>
        <p:spPr>
          <a:xfrm>
            <a:off x="283900" y="159450"/>
            <a:ext cx="7010400" cy="6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latin typeface="Old Standard TT"/>
                <a:ea typeface="Old Standard TT"/>
                <a:cs typeface="Old Standard TT"/>
                <a:sym typeface="Old Standard TT"/>
              </a:rPr>
              <a:t>Architecture : U-Net</a:t>
            </a:r>
            <a:endParaRPr b="1" sz="2200">
              <a:latin typeface="Old Standard TT"/>
              <a:ea typeface="Old Standard TT"/>
              <a:cs typeface="Old Standard TT"/>
              <a:sym typeface="Old Standard TT"/>
            </a:endParaRPr>
          </a:p>
        </p:txBody>
      </p:sp>
      <p:sp>
        <p:nvSpPr>
          <p:cNvPr id="162" name="Google Shape;162;p28"/>
          <p:cNvSpPr txBox="1"/>
          <p:nvPr/>
        </p:nvSpPr>
        <p:spPr>
          <a:xfrm>
            <a:off x="0" y="853725"/>
            <a:ext cx="692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U-Net is an architecture for semantic segmentation</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9"/>
          <p:cNvPicPr preferRelativeResize="0"/>
          <p:nvPr/>
        </p:nvPicPr>
        <p:blipFill>
          <a:blip r:embed="rId3">
            <a:alphaModFix/>
          </a:blip>
          <a:stretch>
            <a:fillRect/>
          </a:stretch>
        </p:blipFill>
        <p:spPr>
          <a:xfrm>
            <a:off x="1494200" y="1669200"/>
            <a:ext cx="6286200" cy="2916600"/>
          </a:xfrm>
          <a:prstGeom prst="rect">
            <a:avLst/>
          </a:prstGeom>
          <a:noFill/>
          <a:ln>
            <a:noFill/>
          </a:ln>
        </p:spPr>
      </p:pic>
      <p:sp>
        <p:nvSpPr>
          <p:cNvPr id="168" name="Google Shape;168;p29"/>
          <p:cNvSpPr txBox="1"/>
          <p:nvPr/>
        </p:nvSpPr>
        <p:spPr>
          <a:xfrm>
            <a:off x="447250" y="311125"/>
            <a:ext cx="7984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rPr>
              <a:t>MaxViT: Multi-Axis Vision Transformer (ECCV 2022)</a:t>
            </a:r>
            <a:endParaRPr/>
          </a:p>
        </p:txBody>
      </p:sp>
      <p:sp>
        <p:nvSpPr>
          <p:cNvPr id="169" name="Google Shape;169;p29"/>
          <p:cNvSpPr txBox="1"/>
          <p:nvPr/>
        </p:nvSpPr>
        <p:spPr>
          <a:xfrm>
            <a:off x="923675" y="880525"/>
            <a:ext cx="6652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MaxViT is a family of hybrid (CNN + ViT) image classification models, it is </a:t>
            </a:r>
            <a:r>
              <a:rPr lang="en" sz="1300">
                <a:solidFill>
                  <a:schemeClr val="dk1"/>
                </a:solidFill>
              </a:rPr>
              <a:t>developed</a:t>
            </a:r>
            <a:r>
              <a:rPr lang="en" sz="1300">
                <a:solidFill>
                  <a:schemeClr val="dk1"/>
                </a:solidFill>
              </a:rPr>
              <a:t> by Google research Team </a:t>
            </a:r>
            <a:endParaRPr sz="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30"/>
          <p:cNvPicPr preferRelativeResize="0"/>
          <p:nvPr/>
        </p:nvPicPr>
        <p:blipFill>
          <a:blip r:embed="rId3">
            <a:alphaModFix/>
          </a:blip>
          <a:stretch>
            <a:fillRect/>
          </a:stretch>
        </p:blipFill>
        <p:spPr>
          <a:xfrm>
            <a:off x="191300" y="762125"/>
            <a:ext cx="8839204" cy="1722091"/>
          </a:xfrm>
          <a:prstGeom prst="rect">
            <a:avLst/>
          </a:prstGeom>
          <a:noFill/>
          <a:ln>
            <a:noFill/>
          </a:ln>
        </p:spPr>
      </p:pic>
      <p:pic>
        <p:nvPicPr>
          <p:cNvPr id="175" name="Google Shape;175;p30"/>
          <p:cNvPicPr preferRelativeResize="0"/>
          <p:nvPr/>
        </p:nvPicPr>
        <p:blipFill>
          <a:blip r:embed="rId4">
            <a:alphaModFix/>
          </a:blip>
          <a:stretch>
            <a:fillRect/>
          </a:stretch>
        </p:blipFill>
        <p:spPr>
          <a:xfrm>
            <a:off x="259350" y="3067266"/>
            <a:ext cx="7104196" cy="1972459"/>
          </a:xfrm>
          <a:prstGeom prst="rect">
            <a:avLst/>
          </a:prstGeom>
          <a:noFill/>
          <a:ln>
            <a:noFill/>
          </a:ln>
        </p:spPr>
      </p:pic>
      <p:sp>
        <p:nvSpPr>
          <p:cNvPr id="176" name="Google Shape;176;p30"/>
          <p:cNvSpPr txBox="1"/>
          <p:nvPr/>
        </p:nvSpPr>
        <p:spPr>
          <a:xfrm>
            <a:off x="191300" y="311150"/>
            <a:ext cx="381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rPr>
              <a:t>CoAtNet : </a:t>
            </a:r>
            <a:r>
              <a:rPr lang="en" sz="1600">
                <a:solidFill>
                  <a:schemeClr val="dk1"/>
                </a:solidFill>
              </a:rPr>
              <a:t>Convolution and Attention</a:t>
            </a:r>
            <a:r>
              <a:rPr b="1" lang="en" sz="1600">
                <a:solidFill>
                  <a:schemeClr val="dk1"/>
                </a:solidFill>
              </a:rPr>
              <a:t> </a:t>
            </a:r>
            <a:endParaRPr b="1" sz="1700"/>
          </a:p>
        </p:txBody>
      </p:sp>
      <p:sp>
        <p:nvSpPr>
          <p:cNvPr id="177" name="Google Shape;177;p30"/>
          <p:cNvSpPr txBox="1"/>
          <p:nvPr/>
        </p:nvSpPr>
        <p:spPr>
          <a:xfrm>
            <a:off x="0" y="2420775"/>
            <a:ext cx="9144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rPr>
              <a:t>EfficientNet V2 : </a:t>
            </a:r>
            <a:r>
              <a:rPr lang="en" sz="1500">
                <a:solidFill>
                  <a:schemeClr val="dk1"/>
                </a:solidFill>
              </a:rPr>
              <a:t>convolutional neural network and scaling method that uniformly scales all dimensions of depth/width/resolution using a compound coefficient.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31"/>
          <p:cNvPicPr preferRelativeResize="0"/>
          <p:nvPr/>
        </p:nvPicPr>
        <p:blipFill>
          <a:blip r:embed="rId3">
            <a:alphaModFix/>
          </a:blip>
          <a:stretch>
            <a:fillRect/>
          </a:stretch>
        </p:blipFill>
        <p:spPr>
          <a:xfrm>
            <a:off x="764950" y="1115925"/>
            <a:ext cx="7122401" cy="3962700"/>
          </a:xfrm>
          <a:prstGeom prst="rect">
            <a:avLst/>
          </a:prstGeom>
          <a:noFill/>
          <a:ln>
            <a:noFill/>
          </a:ln>
        </p:spPr>
      </p:pic>
      <p:sp>
        <p:nvSpPr>
          <p:cNvPr id="183" name="Google Shape;183;p31"/>
          <p:cNvSpPr txBox="1"/>
          <p:nvPr/>
        </p:nvSpPr>
        <p:spPr>
          <a:xfrm>
            <a:off x="274200" y="188625"/>
            <a:ext cx="7409100" cy="7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Old Standard TT"/>
                <a:ea typeface="Old Standard TT"/>
                <a:cs typeface="Old Standard TT"/>
                <a:sym typeface="Old Standard TT"/>
              </a:rPr>
              <a:t>Test-time augmentation (TTA)</a:t>
            </a:r>
            <a:endParaRPr b="1" sz="2400">
              <a:latin typeface="Old Standard TT"/>
              <a:ea typeface="Old Standard TT"/>
              <a:cs typeface="Old Standard TT"/>
              <a:sym typeface="Old Standard T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 name="Shape 65"/>
        <p:cNvGrpSpPr/>
        <p:nvPr/>
      </p:nvGrpSpPr>
      <p:grpSpPr>
        <a:xfrm>
          <a:off x="0" y="0"/>
          <a:ext cx="0" cy="0"/>
          <a:chOff x="0" y="0"/>
          <a:chExt cx="0" cy="0"/>
        </a:xfrm>
      </p:grpSpPr>
      <p:pic>
        <p:nvPicPr>
          <p:cNvPr id="66" name="Google Shape;66;p14"/>
          <p:cNvPicPr preferRelativeResize="0"/>
          <p:nvPr/>
        </p:nvPicPr>
        <p:blipFill rotWithShape="1">
          <a:blip r:embed="rId3">
            <a:alphaModFix/>
          </a:blip>
          <a:srcRect b="0" l="2030" r="2183" t="0"/>
          <a:stretch/>
        </p:blipFill>
        <p:spPr>
          <a:xfrm>
            <a:off x="132125" y="373650"/>
            <a:ext cx="9011874" cy="4304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2"/>
          <p:cNvPicPr preferRelativeResize="0"/>
          <p:nvPr/>
        </p:nvPicPr>
        <p:blipFill>
          <a:blip r:embed="rId3">
            <a:alphaModFix/>
          </a:blip>
          <a:stretch>
            <a:fillRect/>
          </a:stretch>
        </p:blipFill>
        <p:spPr>
          <a:xfrm>
            <a:off x="5414800" y="1807450"/>
            <a:ext cx="3258750" cy="2278700"/>
          </a:xfrm>
          <a:prstGeom prst="rect">
            <a:avLst/>
          </a:prstGeom>
          <a:noFill/>
          <a:ln>
            <a:noFill/>
          </a:ln>
        </p:spPr>
      </p:pic>
      <p:sp>
        <p:nvSpPr>
          <p:cNvPr id="189" name="Google Shape;189;p32"/>
          <p:cNvSpPr txBox="1"/>
          <p:nvPr/>
        </p:nvSpPr>
        <p:spPr>
          <a:xfrm>
            <a:off x="279475" y="222000"/>
            <a:ext cx="76707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Old Standard TT"/>
                <a:ea typeface="Old Standard TT"/>
                <a:cs typeface="Old Standard TT"/>
                <a:sym typeface="Old Standard TT"/>
              </a:rPr>
              <a:t>Results</a:t>
            </a:r>
            <a:endParaRPr sz="2200">
              <a:solidFill>
                <a:schemeClr val="dk1"/>
              </a:solidFill>
              <a:latin typeface="Old Standard TT"/>
              <a:ea typeface="Old Standard TT"/>
              <a:cs typeface="Old Standard TT"/>
              <a:sym typeface="Old Standard TT"/>
            </a:endParaRPr>
          </a:p>
        </p:txBody>
      </p:sp>
      <p:graphicFrame>
        <p:nvGraphicFramePr>
          <p:cNvPr id="190" name="Google Shape;190;p32"/>
          <p:cNvGraphicFramePr/>
          <p:nvPr/>
        </p:nvGraphicFramePr>
        <p:xfrm>
          <a:off x="534200" y="1807450"/>
          <a:ext cx="3000000" cy="3000000"/>
        </p:xfrm>
        <a:graphic>
          <a:graphicData uri="http://schemas.openxmlformats.org/drawingml/2006/table">
            <a:tbl>
              <a:tblPr>
                <a:noFill/>
                <a:tableStyleId>{EC907250-5F2E-409A-9BF7-42FB05059E5D}</a:tableStyleId>
              </a:tblPr>
              <a:tblGrid>
                <a:gridCol w="2088275"/>
                <a:gridCol w="2088275"/>
              </a:tblGrid>
              <a:tr h="536850">
                <a:tc>
                  <a:txBody>
                    <a:bodyPr/>
                    <a:lstStyle/>
                    <a:p>
                      <a:pPr indent="0" lvl="0" marL="0" rtl="0" algn="l">
                        <a:spcBef>
                          <a:spcPts val="0"/>
                        </a:spcBef>
                        <a:spcAft>
                          <a:spcPts val="0"/>
                        </a:spcAft>
                        <a:buNone/>
                      </a:pPr>
                      <a:r>
                        <a:rPr lang="en"/>
                        <a:t>Model</a:t>
                      </a:r>
                      <a:endParaRPr/>
                    </a:p>
                  </a:txBody>
                  <a:tcPr marT="91425" marB="91425" marR="91425" marL="91425"/>
                </a:tc>
                <a:tc>
                  <a:txBody>
                    <a:bodyPr/>
                    <a:lstStyle/>
                    <a:p>
                      <a:pPr indent="0" lvl="0" marL="0" rtl="0" algn="l">
                        <a:spcBef>
                          <a:spcPts val="0"/>
                        </a:spcBef>
                        <a:spcAft>
                          <a:spcPts val="0"/>
                        </a:spcAft>
                        <a:buNone/>
                      </a:pPr>
                      <a:r>
                        <a:rPr lang="en"/>
                        <a:t> Accuracy</a:t>
                      </a:r>
                      <a:endParaRPr/>
                    </a:p>
                  </a:txBody>
                  <a:tcPr marT="91425" marB="91425" marR="91425" marL="91425"/>
                </a:tc>
              </a:tr>
              <a:tr h="536850">
                <a:tc>
                  <a:txBody>
                    <a:bodyPr/>
                    <a:lstStyle/>
                    <a:p>
                      <a:pPr indent="0" lvl="0" marL="0" rtl="0" algn="l">
                        <a:spcBef>
                          <a:spcPts val="0"/>
                        </a:spcBef>
                        <a:spcAft>
                          <a:spcPts val="0"/>
                        </a:spcAft>
                        <a:buNone/>
                      </a:pPr>
                      <a:r>
                        <a:rPr lang="en"/>
                        <a:t>tu-maxvit_tiny_tf_512</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72.2%</a:t>
                      </a:r>
                      <a:endParaRPr/>
                    </a:p>
                  </a:txBody>
                  <a:tcPr marT="91425" marB="91425" marR="91425" marL="91425"/>
                </a:tc>
              </a:tr>
              <a:tr h="536850">
                <a:tc>
                  <a:txBody>
                    <a:bodyPr/>
                    <a:lstStyle/>
                    <a:p>
                      <a:pPr indent="0" lvl="0" marL="0" rtl="0" algn="l">
                        <a:spcBef>
                          <a:spcPts val="0"/>
                        </a:spcBef>
                        <a:spcAft>
                          <a:spcPts val="0"/>
                        </a:spcAft>
                        <a:buNone/>
                      </a:pPr>
                      <a:r>
                        <a:rPr lang="en"/>
                        <a:t>512-480-f5-efv2l-3d</a:t>
                      </a:r>
                      <a:endParaRPr/>
                    </a:p>
                  </a:txBody>
                  <a:tcPr marT="91425" marB="91425" marR="91425" marL="91425"/>
                </a:tc>
                <a:tc>
                  <a:txBody>
                    <a:bodyPr/>
                    <a:lstStyle/>
                    <a:p>
                      <a:pPr indent="0" lvl="0" marL="0" rtl="0" algn="l">
                        <a:spcBef>
                          <a:spcPts val="0"/>
                        </a:spcBef>
                        <a:spcAft>
                          <a:spcPts val="0"/>
                        </a:spcAft>
                        <a:buNone/>
                      </a:pPr>
                      <a:r>
                        <a:rPr lang="en"/>
                        <a:t>69.8%</a:t>
                      </a:r>
                      <a:endParaRPr/>
                    </a:p>
                  </a:txBody>
                  <a:tcPr marT="91425" marB="91425" marR="91425" marL="91425"/>
                </a:tc>
              </a:tr>
              <a:tr h="536850">
                <a:tc>
                  <a:txBody>
                    <a:bodyPr/>
                    <a:lstStyle/>
                    <a:p>
                      <a:pPr indent="0" lvl="0" marL="0" rtl="0" algn="l">
                        <a:spcBef>
                          <a:spcPts val="0"/>
                        </a:spcBef>
                        <a:spcAft>
                          <a:spcPts val="0"/>
                        </a:spcAft>
                        <a:buNone/>
                      </a:pPr>
                      <a:r>
                        <a:rPr lang="en"/>
                        <a:t>CoAt_net-512-4</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62.0%</a:t>
                      </a:r>
                      <a:endParaRPr/>
                    </a:p>
                  </a:txBody>
                  <a:tcPr marT="91425" marB="91425" marR="91425" marL="91425"/>
                </a:tc>
              </a:tr>
              <a:tr h="536850">
                <a:tc>
                  <a:txBody>
                    <a:bodyPr/>
                    <a:lstStyle/>
                    <a:p>
                      <a:pPr indent="0" lvl="0" marL="0" rtl="0" algn="l">
                        <a:spcBef>
                          <a:spcPts val="0"/>
                        </a:spcBef>
                        <a:spcAft>
                          <a:spcPts val="0"/>
                        </a:spcAft>
                        <a:buNone/>
                      </a:pPr>
                      <a:r>
                        <a:rPr lang="en"/>
                        <a:t>Meijer et al</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71.6%</a:t>
                      </a:r>
                      <a:endParaRPr>
                        <a:solidFill>
                          <a:schemeClr val="dk1"/>
                        </a:solidFill>
                      </a:endParaRPr>
                    </a:p>
                  </a:txBody>
                  <a:tcPr marT="91425" marB="91425" marR="91425" marL="91425"/>
                </a:tc>
              </a:tr>
            </a:tbl>
          </a:graphicData>
        </a:graphic>
      </p:graphicFrame>
      <p:sp>
        <p:nvSpPr>
          <p:cNvPr id="191" name="Google Shape;191;p32"/>
          <p:cNvSpPr txBox="1"/>
          <p:nvPr/>
        </p:nvSpPr>
        <p:spPr>
          <a:xfrm>
            <a:off x="5660825" y="4077150"/>
            <a:ext cx="2943300" cy="1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Old Standard TT"/>
                <a:ea typeface="Old Standard TT"/>
                <a:cs typeface="Old Standard TT"/>
                <a:sym typeface="Old Standard TT"/>
              </a:rPr>
              <a:t>EffecientNet	         MaxVit		CoAtNet</a:t>
            </a:r>
            <a:endParaRPr sz="900">
              <a:solidFill>
                <a:schemeClr val="dk1"/>
              </a:solidFill>
              <a:latin typeface="Old Standard TT"/>
              <a:ea typeface="Old Standard TT"/>
              <a:cs typeface="Old Standard TT"/>
              <a:sym typeface="Old Standard T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nvSpPr>
        <p:spPr>
          <a:xfrm>
            <a:off x="398400" y="231900"/>
            <a:ext cx="7865100" cy="8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solidFill>
                  <a:schemeClr val="dk1"/>
                </a:solidFill>
              </a:rPr>
              <a:t>UNet with (</a:t>
            </a:r>
            <a:r>
              <a:rPr b="1" lang="en" sz="2000">
                <a:solidFill>
                  <a:schemeClr val="dk1"/>
                </a:solidFill>
              </a:rPr>
              <a:t>tu-maxvit_tiny_tf_512)</a:t>
            </a:r>
            <a:endParaRPr b="1" sz="2000">
              <a:solidFill>
                <a:schemeClr val="dk1"/>
              </a:solidFill>
            </a:endParaRPr>
          </a:p>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p:txBody>
      </p:sp>
      <p:pic>
        <p:nvPicPr>
          <p:cNvPr id="197" name="Google Shape;197;p33"/>
          <p:cNvPicPr preferRelativeResize="0"/>
          <p:nvPr/>
        </p:nvPicPr>
        <p:blipFill>
          <a:blip r:embed="rId3">
            <a:alphaModFix/>
          </a:blip>
          <a:stretch>
            <a:fillRect/>
          </a:stretch>
        </p:blipFill>
        <p:spPr>
          <a:xfrm>
            <a:off x="398400" y="879075"/>
            <a:ext cx="8336150" cy="4134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nvSpPr>
        <p:spPr>
          <a:xfrm>
            <a:off x="326175" y="1941250"/>
            <a:ext cx="4769700" cy="168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solidFill>
                  <a:schemeClr val="dk1"/>
                </a:solidFill>
                <a:latin typeface="Old Standard TT"/>
                <a:ea typeface="Old Standard TT"/>
                <a:cs typeface="Old Standard TT"/>
                <a:sym typeface="Old Standard TT"/>
              </a:rPr>
              <a:t>Clarifies the transformation process from Longitude and Latitude coordinates to elevation and scanning angles, crucial for accurately projecting satellite imagery onto a two-dimensional plane.</a:t>
            </a:r>
            <a:endParaRPr sz="1800">
              <a:solidFill>
                <a:schemeClr val="dk1"/>
              </a:solidFill>
              <a:latin typeface="Old Standard TT"/>
              <a:ea typeface="Old Standard TT"/>
              <a:cs typeface="Old Standard TT"/>
              <a:sym typeface="Old Standard TT"/>
            </a:endParaRPr>
          </a:p>
        </p:txBody>
      </p:sp>
      <p:sp>
        <p:nvSpPr>
          <p:cNvPr id="203" name="Google Shape;203;p34"/>
          <p:cNvSpPr txBox="1"/>
          <p:nvPr/>
        </p:nvSpPr>
        <p:spPr>
          <a:xfrm>
            <a:off x="708450" y="284950"/>
            <a:ext cx="7727100" cy="7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D0D0D"/>
                </a:solidFill>
                <a:highlight>
                  <a:srgbClr val="FFFFFF"/>
                </a:highlight>
                <a:latin typeface="Roboto"/>
                <a:ea typeface="Roboto"/>
                <a:cs typeface="Roboto"/>
                <a:sym typeface="Roboto"/>
              </a:rPr>
              <a:t>Coordinate Frame Conversion for Satellite Data Processing</a:t>
            </a:r>
            <a:endParaRPr sz="1800">
              <a:solidFill>
                <a:schemeClr val="dk1"/>
              </a:solidFill>
              <a:latin typeface="Old Standard TT"/>
              <a:ea typeface="Old Standard TT"/>
              <a:cs typeface="Old Standard TT"/>
              <a:sym typeface="Old Standard TT"/>
            </a:endParaRPr>
          </a:p>
        </p:txBody>
      </p:sp>
      <p:pic>
        <p:nvPicPr>
          <p:cNvPr id="204" name="Google Shape;204;p34"/>
          <p:cNvPicPr preferRelativeResize="0"/>
          <p:nvPr/>
        </p:nvPicPr>
        <p:blipFill>
          <a:blip r:embed="rId3">
            <a:alphaModFix/>
          </a:blip>
          <a:stretch>
            <a:fillRect/>
          </a:stretch>
        </p:blipFill>
        <p:spPr>
          <a:xfrm>
            <a:off x="4755075" y="901550"/>
            <a:ext cx="4037451" cy="4285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5"/>
          <p:cNvPicPr preferRelativeResize="0"/>
          <p:nvPr/>
        </p:nvPicPr>
        <p:blipFill>
          <a:blip r:embed="rId3">
            <a:alphaModFix/>
          </a:blip>
          <a:stretch>
            <a:fillRect/>
          </a:stretch>
        </p:blipFill>
        <p:spPr>
          <a:xfrm>
            <a:off x="677650" y="3335950"/>
            <a:ext cx="3305175" cy="1524000"/>
          </a:xfrm>
          <a:prstGeom prst="rect">
            <a:avLst/>
          </a:prstGeom>
          <a:noFill/>
          <a:ln>
            <a:noFill/>
          </a:ln>
        </p:spPr>
      </p:pic>
      <p:pic>
        <p:nvPicPr>
          <p:cNvPr id="210" name="Google Shape;210;p35"/>
          <p:cNvPicPr preferRelativeResize="0"/>
          <p:nvPr/>
        </p:nvPicPr>
        <p:blipFill>
          <a:blip r:embed="rId4">
            <a:alphaModFix/>
          </a:blip>
          <a:stretch>
            <a:fillRect/>
          </a:stretch>
        </p:blipFill>
        <p:spPr>
          <a:xfrm>
            <a:off x="4204600" y="152400"/>
            <a:ext cx="4787000" cy="4471578"/>
          </a:xfrm>
          <a:prstGeom prst="rect">
            <a:avLst/>
          </a:prstGeom>
          <a:noFill/>
          <a:ln>
            <a:noFill/>
          </a:ln>
        </p:spPr>
      </p:pic>
      <p:sp>
        <p:nvSpPr>
          <p:cNvPr id="211" name="Google Shape;211;p35"/>
          <p:cNvSpPr txBox="1"/>
          <p:nvPr/>
        </p:nvSpPr>
        <p:spPr>
          <a:xfrm>
            <a:off x="993025" y="648150"/>
            <a:ext cx="2913600" cy="8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Conversion</a:t>
            </a:r>
            <a:r>
              <a:rPr lang="en" sz="1800">
                <a:solidFill>
                  <a:schemeClr val="dk1"/>
                </a:solidFill>
                <a:latin typeface="Old Standard TT"/>
                <a:ea typeface="Old Standard TT"/>
                <a:cs typeface="Old Standard TT"/>
                <a:sym typeface="Old Standard TT"/>
              </a:rPr>
              <a:t> Formula  </a:t>
            </a:r>
            <a:endParaRPr sz="1800">
              <a:solidFill>
                <a:schemeClr val="dk1"/>
              </a:solidFill>
              <a:latin typeface="Old Standard TT"/>
              <a:ea typeface="Old Standard TT"/>
              <a:cs typeface="Old Standard TT"/>
              <a:sym typeface="Old Standard TT"/>
            </a:endParaRPr>
          </a:p>
        </p:txBody>
      </p:sp>
      <p:pic>
        <p:nvPicPr>
          <p:cNvPr id="212" name="Google Shape;212;p35"/>
          <p:cNvPicPr preferRelativeResize="0"/>
          <p:nvPr/>
        </p:nvPicPr>
        <p:blipFill>
          <a:blip r:embed="rId5">
            <a:alphaModFix/>
          </a:blip>
          <a:stretch>
            <a:fillRect/>
          </a:stretch>
        </p:blipFill>
        <p:spPr>
          <a:xfrm>
            <a:off x="1055125" y="1209600"/>
            <a:ext cx="2550224" cy="2126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6"/>
          <p:cNvPicPr preferRelativeResize="0"/>
          <p:nvPr/>
        </p:nvPicPr>
        <p:blipFill>
          <a:blip r:embed="rId3">
            <a:alphaModFix/>
          </a:blip>
          <a:stretch>
            <a:fillRect/>
          </a:stretch>
        </p:blipFill>
        <p:spPr>
          <a:xfrm>
            <a:off x="5243150" y="152400"/>
            <a:ext cx="3080375" cy="4838701"/>
          </a:xfrm>
          <a:prstGeom prst="rect">
            <a:avLst/>
          </a:prstGeom>
          <a:noFill/>
          <a:ln>
            <a:noFill/>
          </a:ln>
        </p:spPr>
      </p:pic>
      <p:pic>
        <p:nvPicPr>
          <p:cNvPr id="218" name="Google Shape;218;p36"/>
          <p:cNvPicPr preferRelativeResize="0"/>
          <p:nvPr/>
        </p:nvPicPr>
        <p:blipFill>
          <a:blip r:embed="rId4">
            <a:alphaModFix/>
          </a:blip>
          <a:stretch>
            <a:fillRect/>
          </a:stretch>
        </p:blipFill>
        <p:spPr>
          <a:xfrm>
            <a:off x="1217050" y="1654749"/>
            <a:ext cx="2870775" cy="3047200"/>
          </a:xfrm>
          <a:prstGeom prst="rect">
            <a:avLst/>
          </a:prstGeom>
          <a:noFill/>
          <a:ln>
            <a:noFill/>
          </a:ln>
        </p:spPr>
      </p:pic>
      <p:sp>
        <p:nvSpPr>
          <p:cNvPr id="219" name="Google Shape;219;p36"/>
          <p:cNvSpPr txBox="1"/>
          <p:nvPr/>
        </p:nvSpPr>
        <p:spPr>
          <a:xfrm>
            <a:off x="396875" y="249475"/>
            <a:ext cx="4846200" cy="76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0D0D0D"/>
                </a:solidFill>
                <a:highlight>
                  <a:srgbClr val="FFFFFF"/>
                </a:highlight>
                <a:latin typeface="Roboto"/>
                <a:ea typeface="Roboto"/>
                <a:cs typeface="Roboto"/>
                <a:sym typeface="Roboto"/>
              </a:rPr>
              <a:t>Processing and Stitching Ash Images from Satellite Data</a:t>
            </a:r>
            <a:endParaRPr b="1" sz="2600">
              <a:solidFill>
                <a:schemeClr val="dk1"/>
              </a:solidFill>
              <a:latin typeface="Old Standard TT"/>
              <a:ea typeface="Old Standard TT"/>
              <a:cs typeface="Old Standard TT"/>
              <a:sym typeface="Old Standard T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7"/>
          <p:cNvSpPr txBox="1"/>
          <p:nvPr/>
        </p:nvSpPr>
        <p:spPr>
          <a:xfrm>
            <a:off x="289375" y="142700"/>
            <a:ext cx="8245500" cy="8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dk1"/>
                </a:solidFill>
                <a:latin typeface="Times New Roman"/>
                <a:ea typeface="Times New Roman"/>
                <a:cs typeface="Times New Roman"/>
                <a:sym typeface="Times New Roman"/>
              </a:rPr>
              <a:t>Compare Results</a:t>
            </a:r>
            <a:endParaRPr b="1" sz="2300">
              <a:solidFill>
                <a:schemeClr val="dk1"/>
              </a:solidFill>
              <a:latin typeface="Times New Roman"/>
              <a:ea typeface="Times New Roman"/>
              <a:cs typeface="Times New Roman"/>
              <a:sym typeface="Times New Roman"/>
            </a:endParaRPr>
          </a:p>
        </p:txBody>
      </p:sp>
      <p:sp>
        <p:nvSpPr>
          <p:cNvPr id="225" name="Google Shape;225;p37"/>
          <p:cNvSpPr txBox="1"/>
          <p:nvPr/>
        </p:nvSpPr>
        <p:spPr>
          <a:xfrm>
            <a:off x="2866025" y="519275"/>
            <a:ext cx="44598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ld Standard TT"/>
                <a:ea typeface="Old Standard TT"/>
                <a:cs typeface="Old Standard TT"/>
                <a:sym typeface="Old Standard TT"/>
              </a:rPr>
              <a:t>CoatNet         EffNetV2     MaxVit</a:t>
            </a:r>
            <a:endParaRPr sz="1800">
              <a:solidFill>
                <a:schemeClr val="dk1"/>
              </a:solidFill>
              <a:latin typeface="Old Standard TT"/>
              <a:ea typeface="Old Standard TT"/>
              <a:cs typeface="Old Standard TT"/>
              <a:sym typeface="Old Standard TT"/>
            </a:endParaRPr>
          </a:p>
        </p:txBody>
      </p:sp>
      <p:pic>
        <p:nvPicPr>
          <p:cNvPr id="226" name="Google Shape;226;p37"/>
          <p:cNvPicPr preferRelativeResize="0"/>
          <p:nvPr/>
        </p:nvPicPr>
        <p:blipFill>
          <a:blip r:embed="rId3">
            <a:alphaModFix/>
          </a:blip>
          <a:stretch>
            <a:fillRect/>
          </a:stretch>
        </p:blipFill>
        <p:spPr>
          <a:xfrm>
            <a:off x="1567850" y="945500"/>
            <a:ext cx="5341700" cy="3950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30" name="Shape 230"/>
        <p:cNvGrpSpPr/>
        <p:nvPr/>
      </p:nvGrpSpPr>
      <p:grpSpPr>
        <a:xfrm>
          <a:off x="0" y="0"/>
          <a:ext cx="0" cy="0"/>
          <a:chOff x="0" y="0"/>
          <a:chExt cx="0" cy="0"/>
        </a:xfrm>
      </p:grpSpPr>
      <p:sp>
        <p:nvSpPr>
          <p:cNvPr id="231" name="Google Shape;231;p38"/>
          <p:cNvSpPr txBox="1"/>
          <p:nvPr>
            <p:ph type="title"/>
          </p:nvPr>
        </p:nvSpPr>
        <p:spPr>
          <a:xfrm>
            <a:off x="328800" y="468675"/>
            <a:ext cx="8576700" cy="90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600"/>
              <a:t>References</a:t>
            </a:r>
            <a:endParaRPr sz="4600"/>
          </a:p>
        </p:txBody>
      </p:sp>
      <p:sp>
        <p:nvSpPr>
          <p:cNvPr id="232" name="Google Shape;232;p38"/>
          <p:cNvSpPr txBox="1"/>
          <p:nvPr/>
        </p:nvSpPr>
        <p:spPr>
          <a:xfrm>
            <a:off x="942800" y="1449250"/>
            <a:ext cx="3492900" cy="2403000"/>
          </a:xfrm>
          <a:prstGeom prst="rect">
            <a:avLst/>
          </a:prstGeom>
          <a:noFill/>
          <a:ln>
            <a:noFill/>
          </a:ln>
        </p:spPr>
        <p:txBody>
          <a:bodyPr anchorCtr="0" anchor="t" bIns="91425" lIns="171450" spcFirstLastPara="1" rIns="91425" wrap="square" tIns="91425">
            <a:noAutofit/>
          </a:bodyPr>
          <a:lstStyle/>
          <a:p>
            <a:pPr indent="-342900" lvl="0" marL="342900" rtl="0" algn="l">
              <a:spcBef>
                <a:spcPts val="0"/>
              </a:spcBef>
              <a:spcAft>
                <a:spcPts val="0"/>
              </a:spcAft>
              <a:buNone/>
            </a:pPr>
            <a:r>
              <a:rPr lang="en" sz="1500">
                <a:solidFill>
                  <a:srgbClr val="FAE2D1"/>
                </a:solidFill>
                <a:latin typeface="Old Standard TT"/>
                <a:ea typeface="Old Standard TT"/>
                <a:cs typeface="Old Standard TT"/>
                <a:sym typeface="Old Standard TT"/>
              </a:rPr>
              <a:t>[1]:</a:t>
            </a:r>
            <a:r>
              <a:rPr lang="en" sz="1500" u="sng">
                <a:solidFill>
                  <a:srgbClr val="FAE2D1"/>
                </a:solidFill>
                <a:latin typeface="Old Standard TT"/>
                <a:ea typeface="Old Standard TT"/>
                <a:cs typeface="Old Standard TT"/>
                <a:sym typeface="Old Standard TT"/>
                <a:hlinkClick r:id="rId3">
                  <a:extLst>
                    <a:ext uri="{A12FA001-AC4F-418D-AE19-62706E023703}">
                      <ahyp:hlinkClr val="tx"/>
                    </a:ext>
                  </a:extLst>
                </a:hlinkClick>
              </a:rPr>
              <a:t>https://www.kaggle.com/competitions/google-research-identify-contrails-reduce-global-warming/overview</a:t>
            </a:r>
            <a:endParaRPr sz="1500">
              <a:solidFill>
                <a:srgbClr val="FAE2D1"/>
              </a:solidFill>
              <a:latin typeface="Old Standard TT"/>
              <a:ea typeface="Old Standard TT"/>
              <a:cs typeface="Old Standard TT"/>
              <a:sym typeface="Old Standard TT"/>
            </a:endParaRPr>
          </a:p>
          <a:p>
            <a:pPr indent="-342900" lvl="0" marL="342900" rtl="0" algn="l">
              <a:spcBef>
                <a:spcPts val="0"/>
              </a:spcBef>
              <a:spcAft>
                <a:spcPts val="0"/>
              </a:spcAft>
              <a:buNone/>
            </a:pPr>
            <a:r>
              <a:t/>
            </a:r>
            <a:endParaRPr sz="1500">
              <a:solidFill>
                <a:srgbClr val="FAE2D1"/>
              </a:solidFill>
              <a:latin typeface="Old Standard TT"/>
              <a:ea typeface="Old Standard TT"/>
              <a:cs typeface="Old Standard TT"/>
              <a:sym typeface="Old Standard TT"/>
            </a:endParaRPr>
          </a:p>
          <a:p>
            <a:pPr indent="-342900" lvl="0" marL="342900" rtl="0" algn="l">
              <a:spcBef>
                <a:spcPts val="0"/>
              </a:spcBef>
              <a:spcAft>
                <a:spcPts val="0"/>
              </a:spcAft>
              <a:buNone/>
            </a:pPr>
            <a:r>
              <a:rPr lang="en" sz="1500">
                <a:solidFill>
                  <a:srgbClr val="FAE2D1"/>
                </a:solidFill>
                <a:latin typeface="Old Standard TT"/>
                <a:ea typeface="Old Standard TT"/>
                <a:cs typeface="Old Standard TT"/>
                <a:sym typeface="Old Standard TT"/>
              </a:rPr>
              <a:t>[2]:</a:t>
            </a:r>
            <a:r>
              <a:rPr lang="en" sz="1500" u="sng">
                <a:solidFill>
                  <a:srgbClr val="FAE2D1"/>
                </a:solidFill>
                <a:latin typeface="Old Standard TT"/>
                <a:ea typeface="Old Standard TT"/>
                <a:cs typeface="Old Standard TT"/>
                <a:sym typeface="Old Standard TT"/>
                <a:hlinkClick r:id="rId4">
                  <a:extLst>
                    <a:ext uri="{A12FA001-AC4F-418D-AE19-62706E023703}">
                      <ahyp:hlinkClr val="tx"/>
                    </a:ext>
                  </a:extLst>
                </a:hlinkClick>
              </a:rPr>
              <a:t>https://www.goes-r.gov/mission/ABI-bands-quick-info.html</a:t>
            </a:r>
            <a:endParaRPr sz="1500">
              <a:solidFill>
                <a:srgbClr val="FAE2D1"/>
              </a:solidFill>
              <a:latin typeface="Old Standard TT"/>
              <a:ea typeface="Old Standard TT"/>
              <a:cs typeface="Old Standard TT"/>
              <a:sym typeface="Old Standard TT"/>
            </a:endParaRPr>
          </a:p>
          <a:p>
            <a:pPr indent="-342900" lvl="0" marL="342900" rtl="0" algn="l">
              <a:spcBef>
                <a:spcPts val="0"/>
              </a:spcBef>
              <a:spcAft>
                <a:spcPts val="0"/>
              </a:spcAft>
              <a:buNone/>
            </a:pPr>
            <a:r>
              <a:t/>
            </a:r>
            <a:endParaRPr sz="1500">
              <a:solidFill>
                <a:srgbClr val="FAE2D1"/>
              </a:solidFill>
              <a:latin typeface="Old Standard TT"/>
              <a:ea typeface="Old Standard TT"/>
              <a:cs typeface="Old Standard TT"/>
              <a:sym typeface="Old Standard TT"/>
            </a:endParaRPr>
          </a:p>
          <a:p>
            <a:pPr indent="-342900" lvl="0" marL="342900" rtl="0" algn="l">
              <a:spcBef>
                <a:spcPts val="0"/>
              </a:spcBef>
              <a:spcAft>
                <a:spcPts val="0"/>
              </a:spcAft>
              <a:buNone/>
            </a:pPr>
            <a:r>
              <a:rPr lang="en" sz="1500">
                <a:solidFill>
                  <a:srgbClr val="FAE2D1"/>
                </a:solidFill>
                <a:latin typeface="Old Standard TT"/>
                <a:ea typeface="Old Standard TT"/>
                <a:cs typeface="Old Standard TT"/>
                <a:sym typeface="Old Standard TT"/>
              </a:rPr>
              <a:t>[3]:https://arxiv.org/abs/2304.02122</a:t>
            </a:r>
            <a:endParaRPr sz="1500">
              <a:solidFill>
                <a:srgbClr val="FAE2D1"/>
              </a:solidFill>
              <a:latin typeface="Old Standard TT"/>
              <a:ea typeface="Old Standard TT"/>
              <a:cs typeface="Old Standard TT"/>
              <a:sym typeface="Old Standard TT"/>
            </a:endParaRPr>
          </a:p>
          <a:p>
            <a:pPr indent="-342900" lvl="0" marL="342900" rtl="0" algn="l">
              <a:spcBef>
                <a:spcPts val="0"/>
              </a:spcBef>
              <a:spcAft>
                <a:spcPts val="0"/>
              </a:spcAft>
              <a:buNone/>
            </a:pPr>
            <a:r>
              <a:t/>
            </a:r>
            <a:endParaRPr sz="1500">
              <a:solidFill>
                <a:srgbClr val="FAE2D1"/>
              </a:solidFill>
              <a:latin typeface="Old Standard TT"/>
              <a:ea typeface="Old Standard TT"/>
              <a:cs typeface="Old Standard TT"/>
              <a:sym typeface="Old Standard TT"/>
            </a:endParaRPr>
          </a:p>
          <a:p>
            <a:pPr indent="-342900" lvl="0" marL="342900" rtl="0" algn="l">
              <a:spcBef>
                <a:spcPts val="0"/>
              </a:spcBef>
              <a:spcAft>
                <a:spcPts val="0"/>
              </a:spcAft>
              <a:buNone/>
            </a:pPr>
            <a:r>
              <a:rPr lang="en" sz="1500">
                <a:solidFill>
                  <a:srgbClr val="FAE2D1"/>
                </a:solidFill>
                <a:latin typeface="Old Standard TT"/>
                <a:ea typeface="Old Standard TT"/>
                <a:cs typeface="Old Standard TT"/>
                <a:sym typeface="Old Standard TT"/>
              </a:rPr>
              <a:t>[4]:https://www.goes-r.gov/spacesegment/abi.html</a:t>
            </a:r>
            <a:endParaRPr sz="1500">
              <a:solidFill>
                <a:srgbClr val="FAE2D1"/>
              </a:solidFill>
              <a:latin typeface="Old Standard TT"/>
              <a:ea typeface="Old Standard TT"/>
              <a:cs typeface="Old Standard TT"/>
              <a:sym typeface="Old Standard TT"/>
            </a:endParaRPr>
          </a:p>
          <a:p>
            <a:pPr indent="0" lvl="0" marL="0" rtl="0" algn="l">
              <a:spcBef>
                <a:spcPts val="0"/>
              </a:spcBef>
              <a:spcAft>
                <a:spcPts val="0"/>
              </a:spcAft>
              <a:buNone/>
            </a:pPr>
            <a:r>
              <a:t/>
            </a:r>
            <a:endParaRPr sz="1500">
              <a:solidFill>
                <a:srgbClr val="FAE2D1"/>
              </a:solidFill>
              <a:latin typeface="Old Standard TT"/>
              <a:ea typeface="Old Standard TT"/>
              <a:cs typeface="Old Standard TT"/>
              <a:sym typeface="Old Standard TT"/>
            </a:endParaRPr>
          </a:p>
          <a:p>
            <a:pPr indent="0" lvl="0" marL="0" rtl="0" algn="l">
              <a:spcBef>
                <a:spcPts val="0"/>
              </a:spcBef>
              <a:spcAft>
                <a:spcPts val="0"/>
              </a:spcAft>
              <a:buNone/>
            </a:pPr>
            <a:r>
              <a:t/>
            </a:r>
            <a:endParaRPr sz="1500">
              <a:solidFill>
                <a:srgbClr val="FAE2D1"/>
              </a:solidFill>
              <a:latin typeface="Old Standard TT"/>
              <a:ea typeface="Old Standard TT"/>
              <a:cs typeface="Old Standard TT"/>
              <a:sym typeface="Old Standard TT"/>
            </a:endParaRPr>
          </a:p>
        </p:txBody>
      </p:sp>
      <p:sp>
        <p:nvSpPr>
          <p:cNvPr id="233" name="Google Shape;233;p38"/>
          <p:cNvSpPr txBox="1"/>
          <p:nvPr/>
        </p:nvSpPr>
        <p:spPr>
          <a:xfrm>
            <a:off x="4916350" y="1449250"/>
            <a:ext cx="3492900" cy="2403000"/>
          </a:xfrm>
          <a:prstGeom prst="rect">
            <a:avLst/>
          </a:prstGeom>
          <a:noFill/>
          <a:ln>
            <a:noFill/>
          </a:ln>
        </p:spPr>
        <p:txBody>
          <a:bodyPr anchorCtr="0" anchor="t" bIns="91425" lIns="171450" spcFirstLastPara="1" rIns="91425" wrap="square" tIns="91425">
            <a:noAutofit/>
          </a:bodyPr>
          <a:lstStyle/>
          <a:p>
            <a:pPr indent="-342900" lvl="0" marL="342900" rtl="0" algn="l">
              <a:spcBef>
                <a:spcPts val="0"/>
              </a:spcBef>
              <a:spcAft>
                <a:spcPts val="0"/>
              </a:spcAft>
              <a:buNone/>
            </a:pPr>
            <a:r>
              <a:rPr lang="en" sz="1500">
                <a:solidFill>
                  <a:srgbClr val="FAE2D1"/>
                </a:solidFill>
                <a:latin typeface="Old Standard TT"/>
                <a:ea typeface="Old Standard TT"/>
                <a:cs typeface="Old Standard TT"/>
                <a:sym typeface="Old Standard TT"/>
              </a:rPr>
              <a:t>[5]:</a:t>
            </a:r>
            <a:r>
              <a:rPr lang="en" sz="1500">
                <a:solidFill>
                  <a:srgbClr val="FAE2D1"/>
                </a:solidFill>
                <a:latin typeface="Old Standard TT"/>
                <a:ea typeface="Old Standard TT"/>
                <a:cs typeface="Old Standard TT"/>
                <a:sym typeface="Old Standard TT"/>
              </a:rPr>
              <a:t>https://www.kaggle.com/competitions/google-research-identify-contrails-reduce-global-warming/discussion/430618</a:t>
            </a:r>
            <a:endParaRPr sz="1500">
              <a:solidFill>
                <a:srgbClr val="FAE2D1"/>
              </a:solidFill>
              <a:latin typeface="Old Standard TT"/>
              <a:ea typeface="Old Standard TT"/>
              <a:cs typeface="Old Standard TT"/>
              <a:sym typeface="Old Standard TT"/>
            </a:endParaRPr>
          </a:p>
          <a:p>
            <a:pPr indent="-342900" lvl="0" marL="342900" rtl="0" algn="l">
              <a:spcBef>
                <a:spcPts val="0"/>
              </a:spcBef>
              <a:spcAft>
                <a:spcPts val="0"/>
              </a:spcAft>
              <a:buNone/>
            </a:pPr>
            <a:r>
              <a:t/>
            </a:r>
            <a:endParaRPr sz="1500">
              <a:solidFill>
                <a:srgbClr val="FAE2D1"/>
              </a:solidFill>
              <a:latin typeface="Old Standard TT"/>
              <a:ea typeface="Old Standard TT"/>
              <a:cs typeface="Old Standard TT"/>
              <a:sym typeface="Old Standard TT"/>
            </a:endParaRPr>
          </a:p>
          <a:p>
            <a:pPr indent="-342900" lvl="0" marL="342900" rtl="0" algn="l">
              <a:spcBef>
                <a:spcPts val="0"/>
              </a:spcBef>
              <a:spcAft>
                <a:spcPts val="0"/>
              </a:spcAft>
              <a:buNone/>
            </a:pPr>
            <a:r>
              <a:rPr lang="en" sz="1500">
                <a:solidFill>
                  <a:srgbClr val="FAE2D1"/>
                </a:solidFill>
                <a:latin typeface="Old Standard TT"/>
                <a:ea typeface="Old Standard TT"/>
                <a:cs typeface="Old Standard TT"/>
                <a:sym typeface="Old Standard TT"/>
              </a:rPr>
              <a:t>[6]:</a:t>
            </a:r>
            <a:r>
              <a:rPr lang="en" sz="1500">
                <a:solidFill>
                  <a:srgbClr val="FAE2D1"/>
                </a:solidFill>
                <a:latin typeface="Old Standard TT"/>
                <a:ea typeface="Old Standard TT"/>
                <a:cs typeface="Old Standard TT"/>
                <a:sym typeface="Old Standard TT"/>
              </a:rPr>
              <a:t>https://github.com/google-research/maxvit</a:t>
            </a:r>
            <a:endParaRPr sz="1500">
              <a:solidFill>
                <a:srgbClr val="FAE2D1"/>
              </a:solidFill>
              <a:latin typeface="Old Standard TT"/>
              <a:ea typeface="Old Standard TT"/>
              <a:cs typeface="Old Standard TT"/>
              <a:sym typeface="Old Standard TT"/>
            </a:endParaRPr>
          </a:p>
          <a:p>
            <a:pPr indent="-342900" lvl="0" marL="342900" rtl="0" algn="l">
              <a:spcBef>
                <a:spcPts val="0"/>
              </a:spcBef>
              <a:spcAft>
                <a:spcPts val="0"/>
              </a:spcAft>
              <a:buNone/>
            </a:pPr>
            <a:r>
              <a:t/>
            </a:r>
            <a:endParaRPr sz="1500">
              <a:solidFill>
                <a:srgbClr val="FAE2D1"/>
              </a:solidFill>
              <a:latin typeface="Old Standard TT"/>
              <a:ea typeface="Old Standard TT"/>
              <a:cs typeface="Old Standard TT"/>
              <a:sym typeface="Old Standard TT"/>
            </a:endParaRPr>
          </a:p>
          <a:p>
            <a:pPr indent="-342900" lvl="0" marL="342900" rtl="0" algn="l">
              <a:spcBef>
                <a:spcPts val="0"/>
              </a:spcBef>
              <a:spcAft>
                <a:spcPts val="0"/>
              </a:spcAft>
              <a:buNone/>
            </a:pPr>
            <a:r>
              <a:rPr lang="en" sz="1500">
                <a:solidFill>
                  <a:srgbClr val="FAE2D1"/>
                </a:solidFill>
                <a:latin typeface="Old Standard TT"/>
                <a:ea typeface="Old Standard TT"/>
                <a:cs typeface="Old Standard TT"/>
                <a:sym typeface="Old Standard TT"/>
              </a:rPr>
              <a:t>[7]:</a:t>
            </a:r>
            <a:r>
              <a:rPr lang="en" sz="1500">
                <a:solidFill>
                  <a:srgbClr val="FAE2D1"/>
                </a:solidFill>
                <a:latin typeface="Old Standard TT"/>
                <a:ea typeface="Old Standard TT"/>
                <a:cs typeface="Old Standard TT"/>
                <a:sym typeface="Old Standard TT"/>
              </a:rPr>
              <a:t>https://arxiv.org/abs/2204.01697</a:t>
            </a:r>
            <a:endParaRPr sz="1500">
              <a:solidFill>
                <a:srgbClr val="FAE2D1"/>
              </a:solidFill>
              <a:latin typeface="Old Standard TT"/>
              <a:ea typeface="Old Standard TT"/>
              <a:cs typeface="Old Standard TT"/>
              <a:sym typeface="Old Standard TT"/>
            </a:endParaRPr>
          </a:p>
          <a:p>
            <a:pPr indent="-342900" lvl="0" marL="342900" rtl="0" algn="l">
              <a:spcBef>
                <a:spcPts val="0"/>
              </a:spcBef>
              <a:spcAft>
                <a:spcPts val="0"/>
              </a:spcAft>
              <a:buNone/>
            </a:pPr>
            <a:r>
              <a:t/>
            </a:r>
            <a:endParaRPr sz="1500">
              <a:solidFill>
                <a:srgbClr val="FAE2D1"/>
              </a:solidFill>
              <a:latin typeface="Old Standard TT"/>
              <a:ea typeface="Old Standard TT"/>
              <a:cs typeface="Old Standard TT"/>
              <a:sym typeface="Old Standard TT"/>
            </a:endParaRPr>
          </a:p>
          <a:p>
            <a:pPr indent="-342900" lvl="0" marL="342900" rtl="0" algn="l">
              <a:spcBef>
                <a:spcPts val="0"/>
              </a:spcBef>
              <a:spcAft>
                <a:spcPts val="0"/>
              </a:spcAft>
              <a:buNone/>
            </a:pPr>
            <a:r>
              <a:rPr lang="en" sz="1500">
                <a:solidFill>
                  <a:srgbClr val="FAE2D1"/>
                </a:solidFill>
                <a:latin typeface="Old Standard TT"/>
                <a:ea typeface="Old Standard TT"/>
                <a:cs typeface="Old Standard TT"/>
                <a:sym typeface="Old Standard TT"/>
              </a:rPr>
              <a:t>[8]:</a:t>
            </a:r>
            <a:r>
              <a:rPr lang="en" sz="1500">
                <a:solidFill>
                  <a:srgbClr val="FAE2D1"/>
                </a:solidFill>
                <a:latin typeface="Old Standard TT"/>
                <a:ea typeface="Old Standard TT"/>
                <a:cs typeface="Old Standard TT"/>
                <a:sym typeface="Old Standard TT"/>
              </a:rPr>
              <a:t>https://arxiv.org/abs/2106.04803</a:t>
            </a:r>
            <a:endParaRPr sz="1500">
              <a:solidFill>
                <a:srgbClr val="FAE2D1"/>
              </a:solidFill>
              <a:latin typeface="Old Standard TT"/>
              <a:ea typeface="Old Standard TT"/>
              <a:cs typeface="Old Standard TT"/>
              <a:sym typeface="Old Standard TT"/>
            </a:endParaRPr>
          </a:p>
          <a:p>
            <a:pPr indent="0" lvl="0" marL="0" rtl="0" algn="l">
              <a:spcBef>
                <a:spcPts val="0"/>
              </a:spcBef>
              <a:spcAft>
                <a:spcPts val="0"/>
              </a:spcAft>
              <a:buNone/>
            </a:pPr>
            <a:r>
              <a:t/>
            </a:r>
            <a:endParaRPr sz="1500">
              <a:solidFill>
                <a:srgbClr val="FAE2D1"/>
              </a:solidFill>
              <a:latin typeface="Old Standard TT"/>
              <a:ea typeface="Old Standard TT"/>
              <a:cs typeface="Old Standard TT"/>
              <a:sym typeface="Old Standard TT"/>
            </a:endParaRPr>
          </a:p>
          <a:p>
            <a:pPr indent="0" lvl="0" marL="0" rtl="0" algn="l">
              <a:spcBef>
                <a:spcPts val="0"/>
              </a:spcBef>
              <a:spcAft>
                <a:spcPts val="0"/>
              </a:spcAft>
              <a:buNone/>
            </a:pPr>
            <a:r>
              <a:t/>
            </a:r>
            <a:endParaRPr sz="1500">
              <a:solidFill>
                <a:srgbClr val="FAE2D1"/>
              </a:solidFill>
              <a:latin typeface="Old Standard TT"/>
              <a:ea typeface="Old Standard TT"/>
              <a:cs typeface="Old Standard TT"/>
              <a:sym typeface="Old Standard TT"/>
            </a:endParaRPr>
          </a:p>
          <a:p>
            <a:pPr indent="0" lvl="0" marL="0" rtl="0" algn="l">
              <a:spcBef>
                <a:spcPts val="0"/>
              </a:spcBef>
              <a:spcAft>
                <a:spcPts val="0"/>
              </a:spcAft>
              <a:buNone/>
            </a:pPr>
            <a:r>
              <a:rPr lang="en" sz="1500">
                <a:solidFill>
                  <a:srgbClr val="FAE2D1"/>
                </a:solidFill>
                <a:latin typeface="Old Standard TT"/>
                <a:ea typeface="Old Standard TT"/>
                <a:cs typeface="Old Standard TT"/>
                <a:sym typeface="Old Standard TT"/>
              </a:rPr>
              <a:t>[9]:https://arxiv.org/abs/1905.11946</a:t>
            </a:r>
            <a:endParaRPr sz="1500">
              <a:solidFill>
                <a:srgbClr val="FAE2D1"/>
              </a:solidFill>
              <a:latin typeface="Old Standard TT"/>
              <a:ea typeface="Old Standard TT"/>
              <a:cs typeface="Old Standard TT"/>
              <a:sym typeface="Old Standard T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7" name="Shape 237"/>
        <p:cNvGrpSpPr/>
        <p:nvPr/>
      </p:nvGrpSpPr>
      <p:grpSpPr>
        <a:xfrm>
          <a:off x="0" y="0"/>
          <a:ext cx="0" cy="0"/>
          <a:chOff x="0" y="0"/>
          <a:chExt cx="0" cy="0"/>
        </a:xfrm>
      </p:grpSpPr>
      <p:sp>
        <p:nvSpPr>
          <p:cNvPr id="238" name="Google Shape;238;p39"/>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 name="Shape 70"/>
        <p:cNvGrpSpPr/>
        <p:nvPr/>
      </p:nvGrpSpPr>
      <p:grpSpPr>
        <a:xfrm>
          <a:off x="0" y="0"/>
          <a:ext cx="0" cy="0"/>
          <a:chOff x="0" y="0"/>
          <a:chExt cx="0" cy="0"/>
        </a:xfrm>
      </p:grpSpPr>
      <p:pic>
        <p:nvPicPr>
          <p:cNvPr id="71" name="Google Shape;71;p15"/>
          <p:cNvPicPr preferRelativeResize="0"/>
          <p:nvPr/>
        </p:nvPicPr>
        <p:blipFill rotWithShape="1">
          <a:blip r:embed="rId3">
            <a:alphaModFix/>
          </a:blip>
          <a:srcRect b="0" l="22287" r="0" t="15569"/>
          <a:stretch/>
        </p:blipFill>
        <p:spPr>
          <a:xfrm>
            <a:off x="0" y="749475"/>
            <a:ext cx="9144000" cy="3921200"/>
          </a:xfrm>
          <a:prstGeom prst="rect">
            <a:avLst/>
          </a:prstGeom>
          <a:noFill/>
          <a:ln>
            <a:noFill/>
          </a:ln>
        </p:spPr>
      </p:pic>
      <p:sp>
        <p:nvSpPr>
          <p:cNvPr id="72" name="Google Shape;72;p15"/>
          <p:cNvSpPr txBox="1"/>
          <p:nvPr/>
        </p:nvSpPr>
        <p:spPr>
          <a:xfrm>
            <a:off x="36900" y="1541700"/>
            <a:ext cx="11532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33,000 ft</a:t>
            </a:r>
            <a:endParaRPr>
              <a:latin typeface="Old Standard TT"/>
              <a:ea typeface="Old Standard TT"/>
              <a:cs typeface="Old Standard TT"/>
              <a:sym typeface="Old Standard TT"/>
            </a:endParaRPr>
          </a:p>
        </p:txBody>
      </p:sp>
      <p:sp>
        <p:nvSpPr>
          <p:cNvPr id="73" name="Google Shape;73;p15"/>
          <p:cNvSpPr txBox="1"/>
          <p:nvPr/>
        </p:nvSpPr>
        <p:spPr>
          <a:xfrm>
            <a:off x="36900" y="2514025"/>
            <a:ext cx="1153200" cy="3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25</a:t>
            </a:r>
            <a:r>
              <a:rPr lang="en">
                <a:latin typeface="Old Standard TT"/>
                <a:ea typeface="Old Standard TT"/>
                <a:cs typeface="Old Standard TT"/>
                <a:sym typeface="Old Standard TT"/>
              </a:rPr>
              <a:t>,000 ft</a:t>
            </a:r>
            <a:endParaRPr>
              <a:latin typeface="Old Standard TT"/>
              <a:ea typeface="Old Standard TT"/>
              <a:cs typeface="Old Standard TT"/>
              <a:sym typeface="Old Standard TT"/>
            </a:endParaRPr>
          </a:p>
        </p:txBody>
      </p:sp>
      <p:sp>
        <p:nvSpPr>
          <p:cNvPr id="74" name="Google Shape;74;p15"/>
          <p:cNvSpPr txBox="1"/>
          <p:nvPr/>
        </p:nvSpPr>
        <p:spPr>
          <a:xfrm>
            <a:off x="152225" y="431325"/>
            <a:ext cx="8718600" cy="6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6"/>
          <p:cNvPicPr preferRelativeResize="0"/>
          <p:nvPr/>
        </p:nvPicPr>
        <p:blipFill>
          <a:blip r:embed="rId3">
            <a:alphaModFix/>
          </a:blip>
          <a:stretch>
            <a:fillRect/>
          </a:stretch>
        </p:blipFill>
        <p:spPr>
          <a:xfrm>
            <a:off x="4000500" y="0"/>
            <a:ext cx="5143500" cy="5143500"/>
          </a:xfrm>
          <a:prstGeom prst="rect">
            <a:avLst/>
          </a:prstGeom>
          <a:noFill/>
          <a:ln>
            <a:noFill/>
          </a:ln>
        </p:spPr>
      </p:pic>
      <p:sp>
        <p:nvSpPr>
          <p:cNvPr id="80" name="Google Shape;80;p16"/>
          <p:cNvSpPr txBox="1"/>
          <p:nvPr>
            <p:ph idx="4294967295" type="title"/>
          </p:nvPr>
        </p:nvSpPr>
        <p:spPr>
          <a:xfrm>
            <a:off x="155800" y="849250"/>
            <a:ext cx="3671700" cy="40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Contrails are Contributing 2.4%</a:t>
            </a:r>
            <a:endParaRPr/>
          </a:p>
          <a:p>
            <a:pPr indent="0" lvl="0" marL="0" rtl="0" algn="l">
              <a:spcBef>
                <a:spcPts val="0"/>
              </a:spcBef>
              <a:spcAft>
                <a:spcPts val="0"/>
              </a:spcAft>
              <a:buNone/>
            </a:pPr>
            <a:r>
              <a:rPr lang="en"/>
              <a:t>in global warming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Increasing Night </a:t>
            </a:r>
            <a:r>
              <a:rPr lang="en"/>
              <a:t>Temperature by 3°C</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7"/>
          <p:cNvPicPr preferRelativeResize="0"/>
          <p:nvPr/>
        </p:nvPicPr>
        <p:blipFill>
          <a:blip r:embed="rId3">
            <a:alphaModFix/>
          </a:blip>
          <a:stretch>
            <a:fillRect/>
          </a:stretch>
        </p:blipFill>
        <p:spPr>
          <a:xfrm>
            <a:off x="63375" y="33300"/>
            <a:ext cx="9017256" cy="5076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9" name="Shape 89"/>
        <p:cNvGrpSpPr/>
        <p:nvPr/>
      </p:nvGrpSpPr>
      <p:grpSpPr>
        <a:xfrm>
          <a:off x="0" y="0"/>
          <a:ext cx="0" cy="0"/>
          <a:chOff x="0" y="0"/>
          <a:chExt cx="0" cy="0"/>
        </a:xfrm>
      </p:grpSpPr>
      <p:sp>
        <p:nvSpPr>
          <p:cNvPr id="90" name="Google Shape;90;p18"/>
          <p:cNvSpPr txBox="1"/>
          <p:nvPr>
            <p:ph type="title"/>
          </p:nvPr>
        </p:nvSpPr>
        <p:spPr>
          <a:xfrm>
            <a:off x="328800" y="468675"/>
            <a:ext cx="8576700" cy="90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600"/>
              <a:t>Problem Statement</a:t>
            </a:r>
            <a:endParaRPr sz="4600"/>
          </a:p>
        </p:txBody>
      </p:sp>
      <p:sp>
        <p:nvSpPr>
          <p:cNvPr id="91" name="Google Shape;91;p18"/>
          <p:cNvSpPr txBox="1"/>
          <p:nvPr/>
        </p:nvSpPr>
        <p:spPr>
          <a:xfrm>
            <a:off x="328800" y="1998100"/>
            <a:ext cx="8576700" cy="24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rgbClr val="FAE2D1"/>
                </a:solidFill>
                <a:latin typeface="Old Standard TT"/>
                <a:ea typeface="Old Standard TT"/>
                <a:cs typeface="Old Standard TT"/>
                <a:sym typeface="Old Standard TT"/>
              </a:rPr>
              <a:t>Identify Contrails to Reduce Global Warming</a:t>
            </a:r>
            <a:endParaRPr sz="1100">
              <a:solidFill>
                <a:srgbClr val="FAE2D1"/>
              </a:solidFill>
              <a:latin typeface="Old Standard TT"/>
              <a:ea typeface="Old Standard TT"/>
              <a:cs typeface="Old Standard TT"/>
              <a:sym typeface="Old Standard T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5" name="Shape 95"/>
        <p:cNvGrpSpPr/>
        <p:nvPr/>
      </p:nvGrpSpPr>
      <p:grpSpPr>
        <a:xfrm>
          <a:off x="0" y="0"/>
          <a:ext cx="0" cy="0"/>
          <a:chOff x="0" y="0"/>
          <a:chExt cx="0" cy="0"/>
        </a:xfrm>
      </p:grpSpPr>
      <p:sp>
        <p:nvSpPr>
          <p:cNvPr id="96" name="Google Shape;96;p19"/>
          <p:cNvSpPr txBox="1"/>
          <p:nvPr>
            <p:ph type="title"/>
          </p:nvPr>
        </p:nvSpPr>
        <p:spPr>
          <a:xfrm>
            <a:off x="328800" y="468675"/>
            <a:ext cx="8576700" cy="90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600"/>
              <a:t>Aim / Objective </a:t>
            </a:r>
            <a:endParaRPr sz="4600"/>
          </a:p>
        </p:txBody>
      </p:sp>
      <p:sp>
        <p:nvSpPr>
          <p:cNvPr id="97" name="Google Shape;97;p19"/>
          <p:cNvSpPr txBox="1"/>
          <p:nvPr/>
        </p:nvSpPr>
        <p:spPr>
          <a:xfrm>
            <a:off x="942800" y="1711775"/>
            <a:ext cx="7178400" cy="24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AE2D1"/>
                </a:solidFill>
                <a:latin typeface="Old Standard TT"/>
                <a:ea typeface="Old Standard TT"/>
                <a:cs typeface="Old Standard TT"/>
                <a:sym typeface="Old Standard TT"/>
              </a:rPr>
              <a:t>Aim :  </a:t>
            </a:r>
            <a:endParaRPr sz="2000">
              <a:solidFill>
                <a:srgbClr val="FAE2D1"/>
              </a:solidFill>
              <a:latin typeface="Old Standard TT"/>
              <a:ea typeface="Old Standard TT"/>
              <a:cs typeface="Old Standard TT"/>
              <a:sym typeface="Old Standard TT"/>
            </a:endParaRPr>
          </a:p>
          <a:p>
            <a:pPr indent="0" lvl="0" marL="457200" rtl="0" algn="l">
              <a:spcBef>
                <a:spcPts val="0"/>
              </a:spcBef>
              <a:spcAft>
                <a:spcPts val="0"/>
              </a:spcAft>
              <a:buNone/>
            </a:pPr>
            <a:r>
              <a:rPr lang="en" sz="2000">
                <a:solidFill>
                  <a:srgbClr val="FAE2D1"/>
                </a:solidFill>
                <a:latin typeface="Old Standard TT"/>
                <a:ea typeface="Old Standard TT"/>
                <a:cs typeface="Old Standard TT"/>
                <a:sym typeface="Old Standard TT"/>
              </a:rPr>
              <a:t>To help airlines avoid creating contrails and reduce their impact on climate change.</a:t>
            </a:r>
            <a:endParaRPr sz="2000">
              <a:solidFill>
                <a:srgbClr val="FAE2D1"/>
              </a:solidFill>
              <a:latin typeface="Old Standard TT"/>
              <a:ea typeface="Old Standard TT"/>
              <a:cs typeface="Old Standard TT"/>
              <a:sym typeface="Old Standard TT"/>
            </a:endParaRPr>
          </a:p>
          <a:p>
            <a:pPr indent="0" lvl="0" marL="0" rtl="0" algn="l">
              <a:spcBef>
                <a:spcPts val="0"/>
              </a:spcBef>
              <a:spcAft>
                <a:spcPts val="0"/>
              </a:spcAft>
              <a:buNone/>
            </a:pPr>
            <a:r>
              <a:t/>
            </a:r>
            <a:endParaRPr sz="2000">
              <a:solidFill>
                <a:srgbClr val="FAE2D1"/>
              </a:solidFill>
              <a:latin typeface="Old Standard TT"/>
              <a:ea typeface="Old Standard TT"/>
              <a:cs typeface="Old Standard TT"/>
              <a:sym typeface="Old Standard TT"/>
            </a:endParaRPr>
          </a:p>
          <a:p>
            <a:pPr indent="0" lvl="0" marL="0" rtl="0" algn="l">
              <a:spcBef>
                <a:spcPts val="0"/>
              </a:spcBef>
              <a:spcAft>
                <a:spcPts val="0"/>
              </a:spcAft>
              <a:buNone/>
            </a:pPr>
            <a:r>
              <a:t/>
            </a:r>
            <a:endParaRPr sz="2000">
              <a:solidFill>
                <a:srgbClr val="FAE2D1"/>
              </a:solidFill>
              <a:latin typeface="Old Standard TT"/>
              <a:ea typeface="Old Standard TT"/>
              <a:cs typeface="Old Standard TT"/>
              <a:sym typeface="Old Standard TT"/>
            </a:endParaRPr>
          </a:p>
          <a:p>
            <a:pPr indent="0" lvl="0" marL="0" rtl="0" algn="l">
              <a:spcBef>
                <a:spcPts val="0"/>
              </a:spcBef>
              <a:spcAft>
                <a:spcPts val="0"/>
              </a:spcAft>
              <a:buNone/>
            </a:pPr>
            <a:r>
              <a:rPr lang="en" sz="2000">
                <a:solidFill>
                  <a:srgbClr val="FAE2D1"/>
                </a:solidFill>
                <a:latin typeface="Old Standard TT"/>
                <a:ea typeface="Old Standard TT"/>
                <a:cs typeface="Old Standard TT"/>
                <a:sym typeface="Old Standard TT"/>
              </a:rPr>
              <a:t>Objective :</a:t>
            </a:r>
            <a:endParaRPr sz="2000">
              <a:solidFill>
                <a:srgbClr val="FAE2D1"/>
              </a:solidFill>
              <a:latin typeface="Old Standard TT"/>
              <a:ea typeface="Old Standard TT"/>
              <a:cs typeface="Old Standard TT"/>
              <a:sym typeface="Old Standard TT"/>
            </a:endParaRPr>
          </a:p>
          <a:p>
            <a:pPr indent="457200" lvl="0" marL="0" rtl="0" algn="l">
              <a:spcBef>
                <a:spcPts val="0"/>
              </a:spcBef>
              <a:spcAft>
                <a:spcPts val="0"/>
              </a:spcAft>
              <a:buNone/>
            </a:pPr>
            <a:r>
              <a:rPr lang="en" sz="2000">
                <a:solidFill>
                  <a:srgbClr val="FAE2D1"/>
                </a:solidFill>
                <a:latin typeface="Old Standard TT"/>
                <a:ea typeface="Old Standard TT"/>
                <a:cs typeface="Old Standard TT"/>
                <a:sym typeface="Old Standard TT"/>
              </a:rPr>
              <a:t>Reduce  Global Warming by eliminating Contrails </a:t>
            </a:r>
            <a:endParaRPr sz="2000">
              <a:solidFill>
                <a:srgbClr val="FAE2D1"/>
              </a:solidFill>
              <a:latin typeface="Old Standard TT"/>
              <a:ea typeface="Old Standard TT"/>
              <a:cs typeface="Old Standard TT"/>
              <a:sym typeface="Old Standard TT"/>
            </a:endParaRPr>
          </a:p>
          <a:p>
            <a:pPr indent="0" lvl="0" marL="0" rtl="0" algn="l">
              <a:spcBef>
                <a:spcPts val="0"/>
              </a:spcBef>
              <a:spcAft>
                <a:spcPts val="0"/>
              </a:spcAft>
              <a:buNone/>
            </a:pPr>
            <a:r>
              <a:t/>
            </a:r>
            <a:endParaRPr sz="2000">
              <a:solidFill>
                <a:srgbClr val="FAE2D1"/>
              </a:solidFill>
              <a:latin typeface="Old Standard TT"/>
              <a:ea typeface="Old Standard TT"/>
              <a:cs typeface="Old Standard TT"/>
              <a:sym typeface="Old Standard TT"/>
            </a:endParaRPr>
          </a:p>
          <a:p>
            <a:pPr indent="0" lvl="0" marL="0" rtl="0" algn="l">
              <a:spcBef>
                <a:spcPts val="0"/>
              </a:spcBef>
              <a:spcAft>
                <a:spcPts val="0"/>
              </a:spcAft>
              <a:buNone/>
            </a:pPr>
            <a:r>
              <a:t/>
            </a:r>
            <a:endParaRPr sz="2000">
              <a:solidFill>
                <a:srgbClr val="FAE2D1"/>
              </a:solidFill>
              <a:latin typeface="Old Standard TT"/>
              <a:ea typeface="Old Standard TT"/>
              <a:cs typeface="Old Standard TT"/>
              <a:sym typeface="Old Standard T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1" name="Shape 101"/>
        <p:cNvGrpSpPr/>
        <p:nvPr/>
      </p:nvGrpSpPr>
      <p:grpSpPr>
        <a:xfrm>
          <a:off x="0" y="0"/>
          <a:ext cx="0" cy="0"/>
          <a:chOff x="0" y="0"/>
          <a:chExt cx="0" cy="0"/>
        </a:xfrm>
      </p:grpSpPr>
      <p:sp>
        <p:nvSpPr>
          <p:cNvPr id="102" name="Google Shape;102;p20"/>
          <p:cNvSpPr txBox="1"/>
          <p:nvPr>
            <p:ph type="title"/>
          </p:nvPr>
        </p:nvSpPr>
        <p:spPr>
          <a:xfrm>
            <a:off x="328800" y="468675"/>
            <a:ext cx="8576700" cy="90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600"/>
              <a:t>Application </a:t>
            </a:r>
            <a:endParaRPr sz="4600"/>
          </a:p>
        </p:txBody>
      </p:sp>
      <p:sp>
        <p:nvSpPr>
          <p:cNvPr id="103" name="Google Shape;103;p20"/>
          <p:cNvSpPr txBox="1"/>
          <p:nvPr/>
        </p:nvSpPr>
        <p:spPr>
          <a:xfrm>
            <a:off x="942800" y="1711775"/>
            <a:ext cx="7178400" cy="2403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AE2D1"/>
              </a:buClr>
              <a:buSzPts val="2000"/>
              <a:buFont typeface="Old Standard TT"/>
              <a:buChar char="●"/>
            </a:pPr>
            <a:r>
              <a:rPr lang="en" sz="2000">
                <a:solidFill>
                  <a:srgbClr val="FAE2D1"/>
                </a:solidFill>
                <a:latin typeface="Old Standard TT"/>
                <a:ea typeface="Old Standard TT"/>
                <a:cs typeface="Old Standard TT"/>
                <a:sym typeface="Old Standard TT"/>
              </a:rPr>
              <a:t>To c</a:t>
            </a:r>
            <a:r>
              <a:rPr lang="en" sz="2000">
                <a:solidFill>
                  <a:srgbClr val="FAE2D1"/>
                </a:solidFill>
                <a:latin typeface="Old Standard TT"/>
                <a:ea typeface="Old Standard TT"/>
                <a:cs typeface="Old Standard TT"/>
                <a:sym typeface="Old Standard TT"/>
              </a:rPr>
              <a:t>alculate</a:t>
            </a:r>
            <a:r>
              <a:rPr lang="en" sz="2000">
                <a:solidFill>
                  <a:srgbClr val="FAE2D1"/>
                </a:solidFill>
                <a:latin typeface="Old Standard TT"/>
                <a:ea typeface="Old Standard TT"/>
                <a:cs typeface="Old Standard TT"/>
                <a:sym typeface="Old Standard TT"/>
              </a:rPr>
              <a:t> Global warming, due to contrails </a:t>
            </a:r>
            <a:r>
              <a:rPr lang="en" sz="2000">
                <a:solidFill>
                  <a:srgbClr val="FAE2D1"/>
                </a:solidFill>
                <a:latin typeface="Old Standard TT"/>
                <a:ea typeface="Old Standard TT"/>
                <a:cs typeface="Old Standard TT"/>
                <a:sym typeface="Old Standard TT"/>
              </a:rPr>
              <a:t>produce</a:t>
            </a:r>
            <a:r>
              <a:rPr lang="en" sz="2000">
                <a:solidFill>
                  <a:srgbClr val="FAE2D1"/>
                </a:solidFill>
                <a:latin typeface="Old Standard TT"/>
                <a:ea typeface="Old Standard TT"/>
                <a:cs typeface="Old Standard TT"/>
                <a:sym typeface="Old Standard TT"/>
              </a:rPr>
              <a:t> by airplane</a:t>
            </a:r>
            <a:endParaRPr sz="2000">
              <a:solidFill>
                <a:srgbClr val="FAE2D1"/>
              </a:solidFill>
              <a:latin typeface="Old Standard TT"/>
              <a:ea typeface="Old Standard TT"/>
              <a:cs typeface="Old Standard TT"/>
              <a:sym typeface="Old Standard TT"/>
            </a:endParaRPr>
          </a:p>
          <a:p>
            <a:pPr indent="0" lvl="0" marL="0" rtl="0" algn="l">
              <a:spcBef>
                <a:spcPts val="0"/>
              </a:spcBef>
              <a:spcAft>
                <a:spcPts val="0"/>
              </a:spcAft>
              <a:buNone/>
            </a:pPr>
            <a:r>
              <a:t/>
            </a:r>
            <a:endParaRPr sz="2000">
              <a:solidFill>
                <a:srgbClr val="FAE2D1"/>
              </a:solidFill>
              <a:latin typeface="Old Standard TT"/>
              <a:ea typeface="Old Standard TT"/>
              <a:cs typeface="Old Standard TT"/>
              <a:sym typeface="Old Standard TT"/>
            </a:endParaRPr>
          </a:p>
          <a:p>
            <a:pPr indent="-355600" lvl="0" marL="457200" rtl="0" algn="l">
              <a:spcBef>
                <a:spcPts val="0"/>
              </a:spcBef>
              <a:spcAft>
                <a:spcPts val="0"/>
              </a:spcAft>
              <a:buClr>
                <a:srgbClr val="FAE2D1"/>
              </a:buClr>
              <a:buSzPts val="2000"/>
              <a:buFont typeface="Old Standard TT"/>
              <a:buChar char="●"/>
            </a:pPr>
            <a:r>
              <a:rPr lang="en" sz="2000">
                <a:solidFill>
                  <a:srgbClr val="FAE2D1"/>
                </a:solidFill>
                <a:latin typeface="Old Standard TT"/>
                <a:ea typeface="Old Standard TT"/>
                <a:cs typeface="Old Standard TT"/>
                <a:sym typeface="Old Standard TT"/>
              </a:rPr>
              <a:t>To calculate </a:t>
            </a:r>
            <a:r>
              <a:rPr lang="en" sz="2000">
                <a:solidFill>
                  <a:srgbClr val="FAE2D1"/>
                </a:solidFill>
                <a:latin typeface="Old Standard TT"/>
                <a:ea typeface="Old Standard TT"/>
                <a:cs typeface="Old Standard TT"/>
                <a:sym typeface="Old Standard TT"/>
              </a:rPr>
              <a:t>Emissions</a:t>
            </a:r>
            <a:r>
              <a:rPr lang="en" sz="2000">
                <a:solidFill>
                  <a:srgbClr val="FAE2D1"/>
                </a:solidFill>
                <a:latin typeface="Old Standard TT"/>
                <a:ea typeface="Old Standard TT"/>
                <a:cs typeface="Old Standard TT"/>
                <a:sym typeface="Old Standard TT"/>
              </a:rPr>
              <a:t> from </a:t>
            </a:r>
            <a:r>
              <a:rPr lang="en" sz="2000">
                <a:solidFill>
                  <a:srgbClr val="FAE2D1"/>
                </a:solidFill>
                <a:latin typeface="Old Standard TT"/>
                <a:ea typeface="Old Standard TT"/>
                <a:cs typeface="Old Standard TT"/>
                <a:sym typeface="Old Standard TT"/>
              </a:rPr>
              <a:t>airplane</a:t>
            </a:r>
            <a:r>
              <a:rPr lang="en" sz="2000">
                <a:solidFill>
                  <a:srgbClr val="FAE2D1"/>
                </a:solidFill>
                <a:latin typeface="Old Standard TT"/>
                <a:ea typeface="Old Standard TT"/>
                <a:cs typeface="Old Standard TT"/>
                <a:sym typeface="Old Standard TT"/>
              </a:rPr>
              <a:t>.</a:t>
            </a:r>
            <a:endParaRPr sz="2000">
              <a:solidFill>
                <a:srgbClr val="FAE2D1"/>
              </a:solidFill>
              <a:latin typeface="Old Standard TT"/>
              <a:ea typeface="Old Standard TT"/>
              <a:cs typeface="Old Standard TT"/>
              <a:sym typeface="Old Standard TT"/>
            </a:endParaRPr>
          </a:p>
          <a:p>
            <a:pPr indent="0" lvl="0" marL="0" rtl="0" algn="l">
              <a:spcBef>
                <a:spcPts val="0"/>
              </a:spcBef>
              <a:spcAft>
                <a:spcPts val="0"/>
              </a:spcAft>
              <a:buNone/>
            </a:pPr>
            <a:r>
              <a:t/>
            </a:r>
            <a:endParaRPr sz="2000">
              <a:solidFill>
                <a:srgbClr val="FAE2D1"/>
              </a:solidFill>
              <a:latin typeface="Old Standard TT"/>
              <a:ea typeface="Old Standard TT"/>
              <a:cs typeface="Old Standard TT"/>
              <a:sym typeface="Old Standard TT"/>
            </a:endParaRPr>
          </a:p>
          <a:p>
            <a:pPr indent="0" lvl="0" marL="0" rtl="0" algn="l">
              <a:spcBef>
                <a:spcPts val="0"/>
              </a:spcBef>
              <a:spcAft>
                <a:spcPts val="0"/>
              </a:spcAft>
              <a:buNone/>
            </a:pPr>
            <a:r>
              <a:rPr lang="en" sz="2000">
                <a:solidFill>
                  <a:srgbClr val="FAE2D1"/>
                </a:solidFill>
                <a:latin typeface="Old Standard TT"/>
                <a:ea typeface="Old Standard TT"/>
                <a:cs typeface="Old Standard TT"/>
                <a:sym typeface="Old Standard TT"/>
              </a:rPr>
              <a:t> This will help airlines avoid creating contrails and reduce their impact on climate change.</a:t>
            </a:r>
            <a:endParaRPr sz="2000">
              <a:solidFill>
                <a:srgbClr val="FAE2D1"/>
              </a:solidFill>
              <a:latin typeface="Old Standard TT"/>
              <a:ea typeface="Old Standard TT"/>
              <a:cs typeface="Old Standard TT"/>
              <a:sym typeface="Old Standard TT"/>
            </a:endParaRPr>
          </a:p>
          <a:p>
            <a:pPr indent="0" lvl="0" marL="0" rtl="0" algn="l">
              <a:spcBef>
                <a:spcPts val="0"/>
              </a:spcBef>
              <a:spcAft>
                <a:spcPts val="0"/>
              </a:spcAft>
              <a:buNone/>
            </a:pPr>
            <a:r>
              <a:t/>
            </a:r>
            <a:endParaRPr sz="2000">
              <a:solidFill>
                <a:schemeClr val="accent2"/>
              </a:solidFill>
              <a:latin typeface="Old Standard TT"/>
              <a:ea typeface="Old Standard TT"/>
              <a:cs typeface="Old Standard TT"/>
              <a:sym typeface="Old Standard TT"/>
            </a:endParaRPr>
          </a:p>
          <a:p>
            <a:pPr indent="0" lvl="0" marL="0" rtl="0" algn="l">
              <a:spcBef>
                <a:spcPts val="0"/>
              </a:spcBef>
              <a:spcAft>
                <a:spcPts val="0"/>
              </a:spcAft>
              <a:buNone/>
            </a:pPr>
            <a:r>
              <a:t/>
            </a:r>
            <a:endParaRPr sz="2000">
              <a:solidFill>
                <a:schemeClr val="accent2"/>
              </a:solidFill>
              <a:latin typeface="Old Standard TT"/>
              <a:ea typeface="Old Standard TT"/>
              <a:cs typeface="Old Standard TT"/>
              <a:sym typeface="Old Standard T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7" name="Shape 107"/>
        <p:cNvGrpSpPr/>
        <p:nvPr/>
      </p:nvGrpSpPr>
      <p:grpSpPr>
        <a:xfrm>
          <a:off x="0" y="0"/>
          <a:ext cx="0" cy="0"/>
          <a:chOff x="0" y="0"/>
          <a:chExt cx="0" cy="0"/>
        </a:xfrm>
      </p:grpSpPr>
      <p:sp>
        <p:nvSpPr>
          <p:cNvPr id="108" name="Google Shape;108;p21"/>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Methodology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